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jp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3"/>
  </p:notesMasterIdLst>
  <p:handoutMasterIdLst>
    <p:handoutMasterId r:id="rId44"/>
  </p:handoutMasterIdLst>
  <p:sldIdLst>
    <p:sldId id="372" r:id="rId3"/>
    <p:sldId id="373" r:id="rId4"/>
    <p:sldId id="375" r:id="rId5"/>
    <p:sldId id="376" r:id="rId6"/>
    <p:sldId id="444" r:id="rId7"/>
    <p:sldId id="377" r:id="rId8"/>
    <p:sldId id="378" r:id="rId9"/>
    <p:sldId id="379" r:id="rId10"/>
    <p:sldId id="380" r:id="rId11"/>
    <p:sldId id="381" r:id="rId12"/>
    <p:sldId id="382" r:id="rId13"/>
    <p:sldId id="383" r:id="rId14"/>
    <p:sldId id="423" r:id="rId15"/>
    <p:sldId id="385" r:id="rId16"/>
    <p:sldId id="387" r:id="rId17"/>
    <p:sldId id="388" r:id="rId18"/>
    <p:sldId id="389" r:id="rId19"/>
    <p:sldId id="390" r:id="rId20"/>
    <p:sldId id="391" r:id="rId21"/>
    <p:sldId id="445" r:id="rId22"/>
    <p:sldId id="393" r:id="rId23"/>
    <p:sldId id="451" r:id="rId24"/>
    <p:sldId id="449" r:id="rId25"/>
    <p:sldId id="450" r:id="rId26"/>
    <p:sldId id="452" r:id="rId27"/>
    <p:sldId id="397" r:id="rId28"/>
    <p:sldId id="400" r:id="rId29"/>
    <p:sldId id="404" r:id="rId30"/>
    <p:sldId id="403" r:id="rId31"/>
    <p:sldId id="453" r:id="rId32"/>
    <p:sldId id="454" r:id="rId33"/>
    <p:sldId id="456" r:id="rId34"/>
    <p:sldId id="406" r:id="rId35"/>
    <p:sldId id="446" r:id="rId36"/>
    <p:sldId id="420" r:id="rId37"/>
    <p:sldId id="447" r:id="rId38"/>
    <p:sldId id="458" r:id="rId39"/>
    <p:sldId id="421" r:id="rId40"/>
    <p:sldId id="422" r:id="rId41"/>
    <p:sldId id="459" r:id="rId42"/>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372"/>
            <p14:sldId id="373"/>
            <p14:sldId id="375"/>
            <p14:sldId id="376"/>
            <p14:sldId id="444"/>
            <p14:sldId id="377"/>
            <p14:sldId id="378"/>
            <p14:sldId id="379"/>
            <p14:sldId id="380"/>
            <p14:sldId id="381"/>
            <p14:sldId id="382"/>
            <p14:sldId id="383"/>
            <p14:sldId id="423"/>
            <p14:sldId id="385"/>
            <p14:sldId id="387"/>
            <p14:sldId id="388"/>
            <p14:sldId id="389"/>
            <p14:sldId id="390"/>
            <p14:sldId id="391"/>
            <p14:sldId id="445"/>
            <p14:sldId id="393"/>
            <p14:sldId id="451"/>
            <p14:sldId id="449"/>
            <p14:sldId id="450"/>
            <p14:sldId id="452"/>
            <p14:sldId id="397"/>
            <p14:sldId id="400"/>
            <p14:sldId id="404"/>
            <p14:sldId id="403"/>
            <p14:sldId id="453"/>
            <p14:sldId id="454"/>
            <p14:sldId id="456"/>
            <p14:sldId id="406"/>
            <p14:sldId id="446"/>
            <p14:sldId id="420"/>
            <p14:sldId id="447"/>
            <p14:sldId id="458"/>
            <p14:sldId id="421"/>
            <p14:sldId id="422"/>
            <p14:sldId id="459"/>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47" userDrawn="1">
          <p15:clr>
            <a:srgbClr val="A4A3A4"/>
          </p15:clr>
        </p15:guide>
        <p15:guide id="5" orient="horz" pos="451">
          <p15:clr>
            <a:srgbClr val="A4A3A4"/>
          </p15:clr>
        </p15:guide>
        <p15:guide id="6" pos="385" userDrawn="1">
          <p15:clr>
            <a:srgbClr val="A4A3A4"/>
          </p15:clr>
        </p15:guide>
        <p15:guide id="7" orient="horz">
          <p15:clr>
            <a:srgbClr val="A4A3A4"/>
          </p15:clr>
        </p15:guide>
        <p15:guide id="8" pos="573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63F"/>
    <a:srgbClr val="84AFB6"/>
    <a:srgbClr val="327A86"/>
    <a:srgbClr val="FF6600"/>
    <a:srgbClr val="BBE0E3"/>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42" autoAdjust="0"/>
    <p:restoredTop sz="68056" autoAdjust="0"/>
  </p:normalViewPr>
  <p:slideViewPr>
    <p:cSldViewPr>
      <p:cViewPr>
        <p:scale>
          <a:sx n="90" d="100"/>
          <a:sy n="90" d="100"/>
        </p:scale>
        <p:origin x="1832" y="144"/>
      </p:cViewPr>
      <p:guideLst>
        <p:guide orient="horz" pos="380"/>
        <p:guide pos="2880"/>
        <p:guide orient="horz" pos="743"/>
        <p:guide pos="5647"/>
        <p:guide orient="horz" pos="451"/>
        <p:guide pos="385"/>
        <p:guide orient="horz"/>
        <p:guide pos="5738"/>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12.07.17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7673391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Bei dieser Aufgabe werden</a:t>
            </a:r>
            <a:r>
              <a:rPr lang="de-DE" baseline="0" dirty="0"/>
              <a:t> </a:t>
            </a:r>
            <a:r>
              <a:rPr lang="de-DE" dirty="0"/>
              <a:t>„typische“ Bilder der Graphen zu den unterschiedlichen Funktionsarten und damit die </a:t>
            </a:r>
            <a:r>
              <a:rPr lang="de-DE" baseline="0" dirty="0"/>
              <a:t>Grundvorstellung der Funktion als Ganzes (oder als Objekt) </a:t>
            </a:r>
            <a:r>
              <a:rPr lang="de-DE" dirty="0"/>
              <a:t>wachgerufen.</a:t>
            </a:r>
            <a:r>
              <a:rPr lang="de-DE" baseline="0" dirty="0"/>
              <a:t> Bei der 2. </a:t>
            </a:r>
            <a:r>
              <a:rPr lang="de-DE" baseline="0" dirty="0" smtClean="0"/>
              <a:t>Aufgabe </a:t>
            </a:r>
            <a:r>
              <a:rPr lang="de-DE" baseline="0" dirty="0"/>
              <a:t>geht es darum, eine konkrete Situation mental zu dynamisieren und damit die eigene Vorstellungskraft zu schulen.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10</a:t>
            </a:fld>
            <a:endParaRPr lang="de-DE" dirty="0"/>
          </a:p>
        </p:txBody>
      </p:sp>
    </p:spTree>
    <p:extLst>
      <p:ext uri="{BB962C8B-B14F-4D97-AF65-F5344CB8AC3E}">
        <p14:creationId xmlns:p14="http://schemas.microsoft.com/office/powerpoint/2010/main" val="19644686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 1. Aufgabe ist eine „produktive“ Aufgabe, da neue</a:t>
            </a:r>
            <a:r>
              <a:rPr lang="de-DE" baseline="0" dirty="0"/>
              <a:t> Beispiele zu konkreten Vorgaben generiert werden müssen. Das Prüfen der gegebenen Aussagen bei der 2. Aufgabe erfordert ein verständiges Durchdenken der gegebenen Bedingungen mit der Bedeutung und dem Hintergrundwissen zum Wendepunkt.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11</a:t>
            </a:fld>
            <a:endParaRPr lang="de-DE" dirty="0"/>
          </a:p>
        </p:txBody>
      </p:sp>
    </p:spTree>
    <p:extLst>
      <p:ext uri="{BB962C8B-B14F-4D97-AF65-F5344CB8AC3E}">
        <p14:creationId xmlns:p14="http://schemas.microsoft.com/office/powerpoint/2010/main" val="2063120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Diese Klassifizierung liefert einen hilfreichen Überblick über die verschiedenen Dimensionen des Rechnereinsatzes bei Prüfungsaufgaben.</a:t>
            </a:r>
            <a:r>
              <a:rPr lang="de-DE" baseline="0" dirty="0"/>
              <a:t> Dies hilft nicht nur bei der Analyse gegebener </a:t>
            </a:r>
            <a:r>
              <a:rPr lang="de-DE" baseline="0" dirty="0" smtClean="0"/>
              <a:t>Aufgaben, </a:t>
            </a:r>
            <a:r>
              <a:rPr lang="de-DE" baseline="0" dirty="0"/>
              <a:t>sondern auch beim Entwickeln neuer </a:t>
            </a:r>
            <a:r>
              <a:rPr lang="de-DE" baseline="0" dirty="0" smtClean="0"/>
              <a:t>Aufgaben. </a:t>
            </a:r>
            <a:r>
              <a:rPr lang="de-DE" baseline="0" dirty="0"/>
              <a:t>Eine solche Klassifizierung sollte auch Schülerinnen und Schülern transparent gemacht werden.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12</a:t>
            </a:fld>
            <a:endParaRPr lang="de-DE" dirty="0"/>
          </a:p>
        </p:txBody>
      </p:sp>
    </p:spTree>
    <p:extLst>
      <p:ext uri="{BB962C8B-B14F-4D97-AF65-F5344CB8AC3E}">
        <p14:creationId xmlns:p14="http://schemas.microsoft.com/office/powerpoint/2010/main" val="41956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Das bereits in Baustein Nr. 2 und 3 vorgestellte Potential digitaler Werkzeuge</a:t>
            </a:r>
            <a:r>
              <a:rPr lang="de-DE" baseline="0" dirty="0"/>
              <a:t> sollte den TN erneut bewusst gemacht und nun mit dem Blick auf die verschiedenen Aufgabentypen in Verbindung gebracht werden</a:t>
            </a:r>
            <a:r>
              <a:rPr lang="de-DE" baseline="0" dirty="0" smtClean="0"/>
              <a:t>. Hier mit dem Blick auf Prüfungsaufgaben.</a:t>
            </a:r>
            <a:endParaRPr lang="de-DE" dirty="0" smtClean="0"/>
          </a:p>
          <a:p>
            <a:endParaRPr lang="de-DE" baseline="0" dirty="0"/>
          </a:p>
          <a:p>
            <a:r>
              <a:rPr lang="de-DE" baseline="0" dirty="0"/>
              <a:t>Die vier benannten Aspekte aus dem </a:t>
            </a:r>
            <a:r>
              <a:rPr lang="de-DE" baseline="0" dirty="0" smtClean="0"/>
              <a:t>Bildungsstandards </a:t>
            </a:r>
            <a:r>
              <a:rPr lang="de-DE" baseline="0" dirty="0"/>
              <a:t>lassen sich auch deutlich den Bereichen „Medium zum Lernen von Mathematik“ (hier verwendetes Symbol: Rechner mit Glühbirne) und „Medium zum Anwenden von Mathematik“ (hier verwendetes Symbol: Rechner mit Stift) zuordnen</a:t>
            </a:r>
            <a:r>
              <a:rPr lang="de-DE" baseline="0" dirty="0" smtClean="0"/>
              <a: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030029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Diese Tabellen dienen in der Arbeitsphase zur Analyse der Aufgaben. </a:t>
            </a:r>
          </a:p>
          <a:p>
            <a:r>
              <a:rPr lang="de-DE" dirty="0"/>
              <a:t>Die verschiedenen Aufgaben und die Tabelle müssen dann für die Teilnehmenden ausgedruckt werden</a:t>
            </a:r>
            <a:r>
              <a:rPr lang="de-DE" dirty="0" smtClean="0"/>
              <a:t>.</a:t>
            </a:r>
          </a:p>
          <a:p>
            <a:endParaRPr lang="de-DE" dirty="0" smtClean="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Material für die Arbeitsphase: </a:t>
            </a:r>
            <a:br>
              <a:rPr lang="de-DE" sz="1200" kern="1200" dirty="0" smtClean="0">
                <a:solidFill>
                  <a:schemeClr val="tx1"/>
                </a:solidFill>
                <a:effectLst/>
                <a:latin typeface="Arial" charset="0"/>
                <a:ea typeface="ＭＳ Ｐゴシック" charset="-128"/>
                <a:cs typeface="ＭＳ Ｐゴシック" charset="-128"/>
              </a:rPr>
            </a:br>
            <a:r>
              <a:rPr lang="de-DE" sz="1200" kern="1200" dirty="0" smtClean="0">
                <a:solidFill>
                  <a:schemeClr val="tx1"/>
                </a:solidFill>
                <a:effectLst/>
                <a:latin typeface="Arial" charset="0"/>
                <a:ea typeface="ＭＳ Ｐゴシック" charset="-128"/>
                <a:cs typeface="ＭＳ Ｐゴシック" charset="-128"/>
              </a:rPr>
              <a:t>DZLM_DigWerk_BS_4_Prüfungen_01_Klausuraufgaben_AB.docx</a:t>
            </a:r>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14</a:t>
            </a:fld>
            <a:endParaRPr lang="de-DE" dirty="0"/>
          </a:p>
        </p:txBody>
      </p:sp>
    </p:spTree>
    <p:extLst>
      <p:ext uri="{BB962C8B-B14F-4D97-AF65-F5344CB8AC3E}">
        <p14:creationId xmlns:p14="http://schemas.microsoft.com/office/powerpoint/2010/main" val="1834274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Nach der Partnerarbeitsphase sollten zunächst die Erkenntnisse gesammelt werden. Die hier genannten A</a:t>
            </a:r>
            <a:r>
              <a:rPr lang="de-DE" dirty="0" smtClean="0"/>
              <a:t>spekte </a:t>
            </a:r>
            <a:r>
              <a:rPr lang="de-DE" dirty="0"/>
              <a:t>dienen dem Abgleich und können </a:t>
            </a:r>
            <a:r>
              <a:rPr lang="de-DE" dirty="0" smtClean="0"/>
              <a:t>aber </a:t>
            </a:r>
            <a:r>
              <a:rPr lang="de-DE" dirty="0"/>
              <a:t>auch die Diskussion </a:t>
            </a:r>
            <a:r>
              <a:rPr lang="de-DE" dirty="0" smtClean="0"/>
              <a:t>anregen.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15</a:t>
            </a:fld>
            <a:endParaRPr lang="de-DE" dirty="0"/>
          </a:p>
        </p:txBody>
      </p:sp>
    </p:spTree>
    <p:extLst>
      <p:ext uri="{BB962C8B-B14F-4D97-AF65-F5344CB8AC3E}">
        <p14:creationId xmlns:p14="http://schemas.microsoft.com/office/powerpoint/2010/main" val="1234128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Diese Folie dient als gesprächsanregende Vorgabe</a:t>
            </a:r>
            <a:r>
              <a:rPr lang="de-DE" baseline="0" dirty="0"/>
              <a:t> für Kriterien </a:t>
            </a:r>
            <a:r>
              <a:rPr lang="mr-IN" baseline="0" dirty="0"/>
              <a:t>–</a:t>
            </a:r>
            <a:r>
              <a:rPr lang="de-DE" baseline="0" dirty="0"/>
              <a:t> und sollte reflektiert und im Gespräch an Beispielen konkretisiert werden.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16</a:t>
            </a:fld>
            <a:endParaRPr lang="de-DE" dirty="0"/>
          </a:p>
        </p:txBody>
      </p:sp>
    </p:spTree>
    <p:extLst>
      <p:ext uri="{BB962C8B-B14F-4D97-AF65-F5344CB8AC3E}">
        <p14:creationId xmlns:p14="http://schemas.microsoft.com/office/powerpoint/2010/main" val="575739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eaLnBrk="1" hangingPunct="1"/>
            <a:r>
              <a:rPr lang="de-DE" kern="0" dirty="0"/>
              <a:t>(Ggf. selbst erstellte Nicht-GTR-Aufgaben in GTR-Aufgaben </a:t>
            </a:r>
            <a:r>
              <a:rPr lang="de-DE" kern="0" dirty="0" smtClean="0"/>
              <a:t>verwandeln?</a:t>
            </a:r>
            <a:r>
              <a:rPr lang="de-DE" kern="0" baseline="0" dirty="0" smtClean="0"/>
              <a:t> </a:t>
            </a:r>
            <a:r>
              <a:rPr lang="de-DE" kern="0" dirty="0" smtClean="0"/>
              <a:t>Kriterien prüfen.)</a:t>
            </a:r>
            <a:endParaRPr lang="de-DE" kern="0" dirty="0"/>
          </a:p>
          <a:p>
            <a:pPr eaLnBrk="1" hangingPunct="1"/>
            <a:r>
              <a:rPr lang="de-DE" kern="0" dirty="0"/>
              <a:t>(Ggf. eine eigene Prüfungsaufgabe </a:t>
            </a:r>
            <a:r>
              <a:rPr lang="de-DE" kern="0" dirty="0" smtClean="0"/>
              <a:t>entwickeln.)</a:t>
            </a:r>
            <a:endParaRPr lang="de-DE" kern="0"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17</a:t>
            </a:fld>
            <a:endParaRPr lang="de-DE" dirty="0"/>
          </a:p>
        </p:txBody>
      </p:sp>
    </p:spTree>
    <p:extLst>
      <p:ext uri="{BB962C8B-B14F-4D97-AF65-F5344CB8AC3E}">
        <p14:creationId xmlns:p14="http://schemas.microsoft.com/office/powerpoint/2010/main" val="14491773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18</a:t>
            </a:fld>
            <a:endParaRPr lang="de-DE" dirty="0"/>
          </a:p>
        </p:txBody>
      </p:sp>
    </p:spTree>
    <p:extLst>
      <p:ext uri="{BB962C8B-B14F-4D97-AF65-F5344CB8AC3E}">
        <p14:creationId xmlns:p14="http://schemas.microsoft.com/office/powerpoint/2010/main" val="1998871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Diese Folie dient dem </a:t>
            </a:r>
            <a:r>
              <a:rPr lang="de-DE" dirty="0" smtClean="0"/>
              <a:t>Beenden </a:t>
            </a:r>
            <a:r>
              <a:rPr lang="de-DE" dirty="0"/>
              <a:t>des</a:t>
            </a:r>
            <a:r>
              <a:rPr lang="de-DE" baseline="0" dirty="0"/>
              <a:t> Bausteins zu </a:t>
            </a:r>
            <a:r>
              <a:rPr lang="de-DE" dirty="0"/>
              <a:t>„Rechner in Prüfungen“ und kann dazu verhelfen</a:t>
            </a:r>
            <a:r>
              <a:rPr lang="de-DE" dirty="0" smtClean="0"/>
              <a:t>, </a:t>
            </a:r>
            <a:r>
              <a:rPr lang="de-DE" dirty="0"/>
              <a:t>etwas Visionäres anzuregen (Frage 1) und das Erarbeitete zu reflektieren (Frage 2 und 3).</a:t>
            </a:r>
          </a:p>
          <a:p>
            <a:r>
              <a:rPr lang="de-DE" dirty="0"/>
              <a:t>Dies ist wichtig, damit man nicht bei</a:t>
            </a:r>
            <a:r>
              <a:rPr lang="de-DE" baseline="0" dirty="0"/>
              <a:t> </a:t>
            </a:r>
            <a:r>
              <a:rPr lang="de-DE" dirty="0"/>
              <a:t>pragmatischen</a:t>
            </a:r>
            <a:r>
              <a:rPr lang="de-DE" baseline="0" dirty="0"/>
              <a:t> Aspekten der Organisation stehen </a:t>
            </a:r>
            <a:r>
              <a:rPr lang="de-DE" baseline="0" dirty="0" smtClean="0"/>
              <a:t>bleibt, </a:t>
            </a:r>
            <a:r>
              <a:rPr lang="de-DE" baseline="0" dirty="0"/>
              <a:t>sondern die inhaltliche Gestaltung der Aufgaben vertieft.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19</a:t>
            </a:fld>
            <a:endParaRPr lang="de-DE" dirty="0"/>
          </a:p>
        </p:txBody>
      </p:sp>
    </p:spTree>
    <p:extLst>
      <p:ext uri="{BB962C8B-B14F-4D97-AF65-F5344CB8AC3E}">
        <p14:creationId xmlns:p14="http://schemas.microsoft.com/office/powerpoint/2010/main" val="368236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Dieser Arbeitsauftrag soll</a:t>
            </a:r>
            <a:r>
              <a:rPr lang="de-DE" baseline="0" dirty="0" smtClean="0"/>
              <a:t> TN dienen, sich über Kriterien zur Dokumentation zu verständigen.</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833623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426013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Man sollte hier ausreichend Zeit</a:t>
            </a:r>
            <a:r>
              <a:rPr lang="de-DE" baseline="0" dirty="0"/>
              <a:t> für die Partnerarbeit lassen, damit eine intensive Auseinandersetzung stattfinden kann</a:t>
            </a:r>
            <a:r>
              <a:rPr lang="de-DE" baseline="0" dirty="0" smtClean="0"/>
              <a:t>. Diese Arbeit dient als Problemaufriss.</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21</a:t>
            </a:fld>
            <a:endParaRPr lang="de-DE" dirty="0"/>
          </a:p>
        </p:txBody>
      </p:sp>
    </p:spTree>
    <p:extLst>
      <p:ext uri="{BB962C8B-B14F-4D97-AF65-F5344CB8AC3E}">
        <p14:creationId xmlns:p14="http://schemas.microsoft.com/office/powerpoint/2010/main" val="1312292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Man sollte zunächst</a:t>
            </a:r>
            <a:r>
              <a:rPr lang="de-DE" baseline="0" dirty="0"/>
              <a:t> die Ergebnisse der Partnerarbeit sammeln, bevor man die Aspekte der orangen Kästen zum Abgleich oder als Ergänzung anbietet. Mögliche Aspekte der Diskussion: </a:t>
            </a:r>
            <a:endParaRPr lang="de-DE" dirty="0"/>
          </a:p>
          <a:p>
            <a:r>
              <a:rPr lang="de-DE" dirty="0"/>
              <a:t>Wie wird Fachsprache und wie wird Werkzeugsprache genutzt?</a:t>
            </a:r>
          </a:p>
          <a:p>
            <a:r>
              <a:rPr lang="de-DE" dirty="0"/>
              <a:t>Dokumentation angemessen?</a:t>
            </a:r>
          </a:p>
          <a:p>
            <a:r>
              <a:rPr lang="de-DE" dirty="0"/>
              <a:t>Verständlichkeit der Lösung (für </a:t>
            </a:r>
            <a:r>
              <a:rPr lang="de-DE" dirty="0" smtClean="0"/>
              <a:t>jeden</a:t>
            </a:r>
            <a:r>
              <a:rPr lang="de-DE" dirty="0"/>
              <a:t>)?</a:t>
            </a:r>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22</a:t>
            </a:fld>
            <a:endParaRPr lang="de-DE" dirty="0"/>
          </a:p>
        </p:txBody>
      </p:sp>
    </p:spTree>
    <p:extLst>
      <p:ext uri="{BB962C8B-B14F-4D97-AF65-F5344CB8AC3E}">
        <p14:creationId xmlns:p14="http://schemas.microsoft.com/office/powerpoint/2010/main" val="8988292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Hier beginnt der kurze Input </a:t>
            </a:r>
          </a:p>
          <a:p>
            <a:r>
              <a:rPr lang="de-DE" dirty="0" smtClean="0"/>
              <a:t>Es kann ggf. der Lehrplan des eigenen Bundeslandes genutzt werden.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23</a:t>
            </a:fld>
            <a:endParaRPr lang="de-DE" dirty="0"/>
          </a:p>
        </p:txBody>
      </p:sp>
    </p:spTree>
    <p:extLst>
      <p:ext uri="{BB962C8B-B14F-4D97-AF65-F5344CB8AC3E}">
        <p14:creationId xmlns:p14="http://schemas.microsoft.com/office/powerpoint/2010/main" val="1831082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Hiermit soll nur klar werden, dass Werkzeugsprache schon häufig in unterschiedlichen Medien vorkommt – und das ist auch durchaus sinnvoll, um das</a:t>
            </a:r>
            <a:r>
              <a:rPr lang="de-DE" baseline="0" dirty="0" smtClean="0"/>
              <a:t> jeweilige Ziel zu unterstützen. Hiermit soll deutlich werden, dass man Werkzeugsprache nicht generell verdammen oder befürworten kann, sondern dies muss immer mit Blick auf die jeweiligen Ziele in der jeweiligen Situation geschehen.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24</a:t>
            </a:fld>
            <a:endParaRPr lang="de-DE" dirty="0"/>
          </a:p>
        </p:txBody>
      </p:sp>
    </p:spTree>
    <p:extLst>
      <p:ext uri="{BB962C8B-B14F-4D97-AF65-F5344CB8AC3E}">
        <p14:creationId xmlns:p14="http://schemas.microsoft.com/office/powerpoint/2010/main" val="1649926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Mit dieser Folie soll deutlich werden, auf welch unterschiedliche</a:t>
            </a:r>
            <a:r>
              <a:rPr lang="de-DE" baseline="0" dirty="0" smtClean="0"/>
              <a:t> Weise </a:t>
            </a:r>
            <a:r>
              <a:rPr lang="de-DE" baseline="0" dirty="0" err="1" smtClean="0"/>
              <a:t>SchülerInnen</a:t>
            </a:r>
            <a:r>
              <a:rPr lang="de-DE" baseline="0" dirty="0" smtClean="0"/>
              <a:t> Rechnersprache in ihre Dokumentationen einfließen lassen, </a:t>
            </a:r>
            <a:r>
              <a:rPr lang="de-DE" dirty="0" smtClean="0"/>
              <a:t>sofern</a:t>
            </a:r>
            <a:r>
              <a:rPr lang="de-DE" baseline="0" dirty="0" smtClean="0"/>
              <a:t> keine Vereinbarungen mit ihnen getroffen werden</a:t>
            </a:r>
            <a:r>
              <a:rPr lang="de-DE" dirty="0" smtClean="0"/>
              <a:t>. Die angeregte Auseinandersetzung mit den verschiedenen Beispielen, wie Schülerinnen und Schüler Werkzeugsprache nutzen, hilft, Kriterien klar</a:t>
            </a:r>
            <a:r>
              <a:rPr lang="de-DE" baseline="0" dirty="0" smtClean="0"/>
              <a:t> zu </a:t>
            </a:r>
            <a:r>
              <a:rPr lang="de-DE" dirty="0" smtClean="0"/>
              <a:t>formulieren, was in einer Prüfungssituation erlaubt ist oder eher zu vermeiden ist. </a:t>
            </a:r>
            <a:r>
              <a:rPr lang="de-DE" strike="noStrike" dirty="0" smtClean="0"/>
              <a:t>Eine solche Einigung ist auch sinnvoll</a:t>
            </a:r>
            <a:r>
              <a:rPr lang="de-DE" strike="noStrike" baseline="0" dirty="0" smtClean="0"/>
              <a:t> in der </a:t>
            </a:r>
            <a:r>
              <a:rPr lang="de-DE" strike="noStrike" dirty="0" smtClean="0"/>
              <a:t>Fachgruppe</a:t>
            </a:r>
            <a:r>
              <a:rPr lang="de-DE" strike="noStrike" baseline="0" dirty="0" smtClean="0"/>
              <a:t> an der Schule zu klären. Dabei muss es vor allem um </a:t>
            </a:r>
            <a:r>
              <a:rPr lang="de-DE" dirty="0" smtClean="0"/>
              <a:t>die Unterschiede und Abgrenzung  zwischen mathematischer Fachsprache und Werkzeugsprache gehen. </a:t>
            </a:r>
            <a:endParaRPr lang="de-DE" strike="noStrike" dirty="0" smtClean="0"/>
          </a:p>
          <a:p>
            <a:r>
              <a:rPr lang="de-DE" baseline="0" dirty="0" smtClean="0"/>
              <a:t>Die angeregte Kategorisierung dient als Vorbereitung, Kriterien für die Dokumentation für Schülerinnen und Schüler als auch innerhalb der Fachgruppe einer Schule aufzustellen. Das wird in den folgenden Folien explizit gemacht.</a:t>
            </a:r>
          </a:p>
          <a:p>
            <a:r>
              <a:rPr lang="de-DE" baseline="0" dirty="0" smtClean="0"/>
              <a:t> </a:t>
            </a:r>
          </a:p>
          <a:p>
            <a:r>
              <a:rPr lang="de-DE" baseline="0" dirty="0" smtClean="0"/>
              <a:t>Die Kategoriennamen in den Sprechblasen sind bewusst animiert und sollten erst am Ende nach einer Besprechung eingeblendet werden. </a:t>
            </a:r>
          </a:p>
          <a:p>
            <a:endParaRPr lang="de-DE" baseline="0" dirty="0" smtClean="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25</a:t>
            </a:fld>
            <a:endParaRPr lang="de-DE" dirty="0"/>
          </a:p>
        </p:txBody>
      </p:sp>
    </p:spTree>
    <p:extLst>
      <p:ext uri="{BB962C8B-B14F-4D97-AF65-F5344CB8AC3E}">
        <p14:creationId xmlns:p14="http://schemas.microsoft.com/office/powerpoint/2010/main" val="977793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 beiden Aspekte stellen die Leitfragen für die nächsten Folien dar.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26</a:t>
            </a:fld>
            <a:endParaRPr lang="de-DE" dirty="0"/>
          </a:p>
        </p:txBody>
      </p:sp>
    </p:spTree>
    <p:extLst>
      <p:ext uri="{BB962C8B-B14F-4D97-AF65-F5344CB8AC3E}">
        <p14:creationId xmlns:p14="http://schemas.microsoft.com/office/powerpoint/2010/main" val="3756735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 Kriterien von Weigand sollen beispielhaft</a:t>
            </a:r>
            <a:r>
              <a:rPr lang="de-DE" baseline="0" dirty="0" smtClean="0"/>
              <a:t> genannt werden, sie dienen eventuell nur als Abgleich oder Ergänzung zu den Ergebnissen der Gruppenarbeitsphase. </a:t>
            </a:r>
          </a:p>
          <a:p>
            <a:r>
              <a:rPr lang="de-DE" baseline="0" dirty="0" smtClean="0"/>
              <a:t>Der untere Teil der Folie ist eine wichtige Überleitung zu der Feststellung, dass die Beurteilung, ob Werkzeugsprache in der Dokumentation sinnvoll ist oder nicht, entscheidend davon abhängt, ob es in einer Lern- oder Leistungssituation geschieht  </a:t>
            </a:r>
            <a:r>
              <a:rPr lang="de-DE" baseline="0" dirty="0" smtClean="0">
                <a:sym typeface="Wingdings"/>
              </a:rPr>
              <a:t> siehe folgende Folien.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27</a:t>
            </a:fld>
            <a:endParaRPr lang="de-DE" dirty="0"/>
          </a:p>
        </p:txBody>
      </p:sp>
    </p:spTree>
    <p:extLst>
      <p:ext uri="{BB962C8B-B14F-4D97-AF65-F5344CB8AC3E}">
        <p14:creationId xmlns:p14="http://schemas.microsoft.com/office/powerpoint/2010/main" val="1037597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An</a:t>
            </a:r>
            <a:r>
              <a:rPr lang="de-DE" baseline="0" dirty="0" smtClean="0"/>
              <a:t> diesem Schülerb</a:t>
            </a:r>
            <a:r>
              <a:rPr lang="de-DE" dirty="0" smtClean="0"/>
              <a:t>eispiel</a:t>
            </a:r>
            <a:r>
              <a:rPr lang="de-DE" baseline="0" dirty="0" smtClean="0"/>
              <a:t> kann sehr gut verdeutlicht werden, dass so eine Art der Dokumentation allenfalls in einer frühen Lernphase akzeptabel ist.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28</a:t>
            </a:fld>
            <a:endParaRPr lang="de-DE" dirty="0"/>
          </a:p>
        </p:txBody>
      </p:sp>
    </p:spTree>
    <p:extLst>
      <p:ext uri="{BB962C8B-B14F-4D97-AF65-F5344CB8AC3E}">
        <p14:creationId xmlns:p14="http://schemas.microsoft.com/office/powerpoint/2010/main" val="10528094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Hier soll deutlich werden, dass es wichtig ist, worauf der Fokus liegt – auf der Beschreibung der Rechnernutzung oder auf dem mathematischen Inhalt – das ist je nach Arbeitsphase zu unterscheiden und zu akzeptieren.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29</a:t>
            </a:fld>
            <a:endParaRPr lang="de-DE" dirty="0"/>
          </a:p>
        </p:txBody>
      </p:sp>
    </p:spTree>
    <p:extLst>
      <p:ext uri="{BB962C8B-B14F-4D97-AF65-F5344CB8AC3E}">
        <p14:creationId xmlns:p14="http://schemas.microsoft.com/office/powerpoint/2010/main" val="772695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Die TN berichten von Ihren seit </a:t>
            </a:r>
            <a:r>
              <a:rPr lang="de-DE" baseline="0" dirty="0"/>
              <a:t>dem letzten Fortbildungstag gemachten Erfahrungen. Im Idealfall werden konkrete Umsetzungen der Fortbildungsinhalte berichtet. Die dabei erlebten positiven und negativen Erfahrungen sollten im Plenum besprochen werden.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a:t>
            </a:fld>
            <a:endParaRPr lang="de-DE" dirty="0"/>
          </a:p>
        </p:txBody>
      </p:sp>
    </p:spTree>
    <p:extLst>
      <p:ext uri="{BB962C8B-B14F-4D97-AF65-F5344CB8AC3E}">
        <p14:creationId xmlns:p14="http://schemas.microsoft.com/office/powerpoint/2010/main" val="10237583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Hier werden beispielhaft Kriterien für die</a:t>
            </a:r>
            <a:r>
              <a:rPr lang="de-DE" baseline="0" dirty="0" smtClean="0"/>
              <a:t> Lernsituation genannt.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30</a:t>
            </a:fld>
            <a:endParaRPr lang="de-DE" dirty="0"/>
          </a:p>
        </p:txBody>
      </p:sp>
    </p:spTree>
    <p:extLst>
      <p:ext uri="{BB962C8B-B14F-4D97-AF65-F5344CB8AC3E}">
        <p14:creationId xmlns:p14="http://schemas.microsoft.com/office/powerpoint/2010/main" val="803882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Hier werden beispielhaft Kriterien für die</a:t>
            </a:r>
            <a:r>
              <a:rPr lang="de-DE" baseline="0" dirty="0" smtClean="0"/>
              <a:t> Leistungssituation genannt .</a:t>
            </a:r>
            <a:endParaRPr lang="de-DE" dirty="0" smtClean="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31</a:t>
            </a:fld>
            <a:endParaRPr lang="de-DE" dirty="0"/>
          </a:p>
        </p:txBody>
      </p:sp>
    </p:spTree>
    <p:extLst>
      <p:ext uri="{BB962C8B-B14F-4D97-AF65-F5344CB8AC3E}">
        <p14:creationId xmlns:p14="http://schemas.microsoft.com/office/powerpoint/2010/main" val="1652174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Optionale Folien: Anregung für die Arbeit in der Fachgruppe an der Schule, um einen gemeinsamen Orientierungsrahmen für Dokumentationen</a:t>
            </a:r>
            <a:r>
              <a:rPr lang="de-DE" baseline="0" dirty="0" smtClean="0"/>
              <a:t> zu schaffen.</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32</a:t>
            </a:fld>
            <a:endParaRPr lang="de-DE" dirty="0"/>
          </a:p>
        </p:txBody>
      </p:sp>
    </p:spTree>
    <p:extLst>
      <p:ext uri="{BB962C8B-B14F-4D97-AF65-F5344CB8AC3E}">
        <p14:creationId xmlns:p14="http://schemas.microsoft.com/office/powerpoint/2010/main" val="19763416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Dieses Fazit kann zum Abgleichen</a:t>
            </a:r>
            <a:r>
              <a:rPr lang="de-DE" baseline="0" dirty="0" smtClean="0"/>
              <a:t> oder Ergänzen der Diskussionspunkte dienen oder auch ggf. als Anregung und Klärung neu besprochen werden.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33</a:t>
            </a:fld>
            <a:endParaRPr lang="de-DE" dirty="0"/>
          </a:p>
        </p:txBody>
      </p:sp>
    </p:spTree>
    <p:extLst>
      <p:ext uri="{BB962C8B-B14F-4D97-AF65-F5344CB8AC3E}">
        <p14:creationId xmlns:p14="http://schemas.microsoft.com/office/powerpoint/2010/main" val="15445892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4818825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Je nach verbleibender Zeit </a:t>
            </a:r>
            <a:r>
              <a:rPr lang="de-DE" dirty="0" smtClean="0"/>
              <a:t>kann </a:t>
            </a:r>
            <a:r>
              <a:rPr lang="de-DE" dirty="0"/>
              <a:t>die Titelfrage zunächst in Kleingruppen diskutiert werden oder aber direkt die hier</a:t>
            </a:r>
            <a:r>
              <a:rPr lang="de-DE" baseline="0" dirty="0"/>
              <a:t> aufgeführten </a:t>
            </a:r>
            <a:r>
              <a:rPr lang="de-DE" dirty="0"/>
              <a:t>Gründe präsentiert und dann diskutiert werden.</a:t>
            </a:r>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35</a:t>
            </a:fld>
            <a:endParaRPr lang="de-DE" dirty="0"/>
          </a:p>
        </p:txBody>
      </p:sp>
    </p:spTree>
    <p:extLst>
      <p:ext uri="{BB962C8B-B14F-4D97-AF65-F5344CB8AC3E}">
        <p14:creationId xmlns:p14="http://schemas.microsoft.com/office/powerpoint/2010/main" val="1233334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4366748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Es ist wichtig, dass Sie Ihre Veranstaltung mit einer offenen Reflexion beenden, auch wenn es noch einen abschließenden Fragebogen gibt. Eine Reflexion vor Ort mit allen gibt Ihnen als Referentin oder Referent die Möglichkeit, die verschiedenen Aspekte der Kritik vor Ort zu besprechen und ggf. zu klären. </a:t>
            </a:r>
          </a:p>
          <a:p>
            <a:r>
              <a:rPr lang="de-DE" dirty="0" smtClean="0"/>
              <a:t>Ergänzen Sie die Impulse passend zu Ihrer</a:t>
            </a:r>
            <a:r>
              <a:rPr lang="de-DE" baseline="0" dirty="0" smtClean="0"/>
              <a:t> Veranstaltung und den passenden Bedarfen.</a:t>
            </a:r>
          </a:p>
          <a:p>
            <a:endParaRPr lang="de-DE" baseline="0" dirty="0" smtClean="0"/>
          </a:p>
          <a:p>
            <a:r>
              <a:rPr lang="de-DE" baseline="0" dirty="0" smtClean="0"/>
              <a:t>Nutzen Sie vor allem die Impulse 2 und 6, bei denen man konkrete Antworten und Gründe nennen lässt, warum man an der Stelle in der Skala steht.</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37</a:t>
            </a:fld>
            <a:endParaRPr lang="de-DE" dirty="0"/>
          </a:p>
        </p:txBody>
      </p:sp>
    </p:spTree>
    <p:extLst>
      <p:ext uri="{BB962C8B-B14F-4D97-AF65-F5344CB8AC3E}">
        <p14:creationId xmlns:p14="http://schemas.microsoft.com/office/powerpoint/2010/main" val="8808123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Diese Folie dient zwei Zwecken:</a:t>
            </a:r>
          </a:p>
          <a:p>
            <a:pPr marL="228600" indent="-228600">
              <a:buAutoNum type="arabicPeriod"/>
            </a:pPr>
            <a:r>
              <a:rPr lang="de-DE" dirty="0" smtClean="0"/>
              <a:t>Vereinbarungen in den jeweiligen </a:t>
            </a:r>
            <a:r>
              <a:rPr lang="de-DE" dirty="0" err="1" smtClean="0"/>
              <a:t>PLGen</a:t>
            </a:r>
            <a:r>
              <a:rPr lang="de-DE" dirty="0" smtClean="0"/>
              <a:t> („Professionelle Lerngemeinschaften“) zu treffen, sofern diese entstanden sind/gegründet wurden.</a:t>
            </a:r>
          </a:p>
          <a:p>
            <a:pPr marL="228600" indent="-228600">
              <a:buAutoNum type="arabicPeriod"/>
            </a:pPr>
            <a:r>
              <a:rPr lang="de-DE" dirty="0" smtClean="0"/>
              <a:t>Ggf. auf weitere Veranstaltung und andere Professionalisierungsangebote hinzuweisen.</a:t>
            </a:r>
          </a:p>
          <a:p>
            <a:pPr marL="0" indent="0">
              <a:buNone/>
            </a:pPr>
            <a:r>
              <a:rPr lang="de-DE" dirty="0" smtClean="0"/>
              <a:t>Bitte aktualisieren</a:t>
            </a:r>
            <a:r>
              <a:rPr lang="de-DE" baseline="0" dirty="0" smtClean="0"/>
              <a:t> Sie diese Punkte für ihre Person, ihre Situation, ihre Veranstaltung. </a:t>
            </a:r>
            <a:endParaRPr lang="de-DE" dirty="0" smtClean="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38</a:t>
            </a:fld>
            <a:endParaRPr lang="de-DE" dirty="0"/>
          </a:p>
        </p:txBody>
      </p:sp>
    </p:spTree>
    <p:extLst>
      <p:ext uri="{BB962C8B-B14F-4D97-AF65-F5344CB8AC3E}">
        <p14:creationId xmlns:p14="http://schemas.microsoft.com/office/powerpoint/2010/main" val="981842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...auch diese sollten Sie auf ihre Person zugeschnitten aktualisieren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39</a:t>
            </a:fld>
            <a:endParaRPr lang="de-DE" dirty="0"/>
          </a:p>
        </p:txBody>
      </p:sp>
    </p:spTree>
    <p:extLst>
      <p:ext uri="{BB962C8B-B14F-4D97-AF65-F5344CB8AC3E}">
        <p14:creationId xmlns:p14="http://schemas.microsoft.com/office/powerpoint/2010/main" val="784914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Den</a:t>
            </a:r>
            <a:r>
              <a:rPr lang="de-DE" baseline="0" dirty="0"/>
              <a:t> TN werden rote und grüne Moderationskarten ausgeteilt. Auf den roten Karten sollen die TN Aspekte notieren, bei welchen besondere Vorsicht erforderlich ist. Auf den grünen Karten sollen „Wege“ notiert werden, die sich bewährt haben. Die Karten werden dann im Plenum gesammelt und an einer Pinnwand nach Themen sortiert.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4</a:t>
            </a:fld>
            <a:endParaRPr lang="de-DE" dirty="0"/>
          </a:p>
        </p:txBody>
      </p:sp>
    </p:spTree>
    <p:extLst>
      <p:ext uri="{BB962C8B-B14F-4D97-AF65-F5344CB8AC3E}">
        <p14:creationId xmlns:p14="http://schemas.microsoft.com/office/powerpoint/2010/main" val="3497621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530616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623627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Den</a:t>
            </a:r>
            <a:r>
              <a:rPr lang="de-DE" baseline="0" dirty="0"/>
              <a:t> TN sollen die </a:t>
            </a:r>
            <a:r>
              <a:rPr lang="de-DE" baseline="0" dirty="0" smtClean="0"/>
              <a:t>abgebildete </a:t>
            </a:r>
            <a:r>
              <a:rPr lang="de-DE" baseline="0" dirty="0"/>
              <a:t>Schüler-Aufgabe (rechts) einmal mit digitalem Werkzeug und einmal ohne </a:t>
            </a:r>
            <a:r>
              <a:rPr lang="de-DE" baseline="0" dirty="0" smtClean="0"/>
              <a:t>digitales </a:t>
            </a:r>
            <a:r>
              <a:rPr lang="de-DE" baseline="0" dirty="0"/>
              <a:t>Werkzeug lösen und dabei darauf achten, welche Kompetenzen jeweils notwendig sind. Diese können im Plenum gesammelt werden.</a:t>
            </a:r>
          </a:p>
          <a:p>
            <a:r>
              <a:rPr lang="de-DE" baseline="0" dirty="0"/>
              <a:t>Der Rechner bietet an dieser Stelle nicht so sehr eine Unterstützung bei der Findung einer Idee, sondern ermöglicht das Kontrollieren einer Lösung oder Bestimmungen von Lösungen. Ohne digitalem Werkzeug rückt die Idee der Symmetrie in den Vordergrund.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6</a:t>
            </a:fld>
            <a:endParaRPr lang="de-DE" dirty="0"/>
          </a:p>
        </p:txBody>
      </p:sp>
    </p:spTree>
    <p:extLst>
      <p:ext uri="{BB962C8B-B14F-4D97-AF65-F5344CB8AC3E}">
        <p14:creationId xmlns:p14="http://schemas.microsoft.com/office/powerpoint/2010/main" val="1145321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Den</a:t>
            </a:r>
            <a:r>
              <a:rPr lang="de-DE" baseline="0" dirty="0"/>
              <a:t> TN sollen die </a:t>
            </a:r>
            <a:r>
              <a:rPr lang="de-DE" baseline="0" dirty="0" smtClean="0"/>
              <a:t>abgebildete </a:t>
            </a:r>
            <a:r>
              <a:rPr lang="de-DE" baseline="0" dirty="0"/>
              <a:t>Schüler-Aufgabe (rechts) einmal mit digitalem Werkzeug und einmal ohne </a:t>
            </a:r>
            <a:r>
              <a:rPr lang="de-DE" baseline="0" dirty="0" smtClean="0"/>
              <a:t>digitales </a:t>
            </a:r>
            <a:r>
              <a:rPr lang="de-DE" baseline="0" dirty="0"/>
              <a:t>Werkzeug lösen und dabei darauf achten, welche Kompetenzen jeweils notwendig sind. Diese können im Plenum gesammelt werden.</a:t>
            </a:r>
          </a:p>
          <a:p>
            <a:r>
              <a:rPr lang="de-DE" baseline="0" dirty="0"/>
              <a:t>Der Rechner bietet an dieser Stelle nicht so sehr eine Unterstützung bei der Findung einer Idee, sondern ermöglicht das Kontrollieren einer Lösung oder Bestimmungen von Lösungen. Ohne </a:t>
            </a:r>
            <a:r>
              <a:rPr lang="de-DE" baseline="0" dirty="0" smtClean="0"/>
              <a:t>digitales </a:t>
            </a:r>
            <a:r>
              <a:rPr lang="de-DE" baseline="0" dirty="0"/>
              <a:t>Werkzeug rückt die Idee der Symmetrie in den Vordergrund. </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7</a:t>
            </a:fld>
            <a:endParaRPr lang="de-DE" dirty="0"/>
          </a:p>
        </p:txBody>
      </p:sp>
    </p:spTree>
    <p:extLst>
      <p:ext uri="{BB962C8B-B14F-4D97-AF65-F5344CB8AC3E}">
        <p14:creationId xmlns:p14="http://schemas.microsoft.com/office/powerpoint/2010/main" val="2144977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Diese</a:t>
            </a:r>
            <a:r>
              <a:rPr lang="de-DE" baseline="0" dirty="0"/>
              <a:t> Punkte können als Gesprächsanregungen dienen, die eigenen Überzeugungen und </a:t>
            </a:r>
            <a:r>
              <a:rPr lang="de-DE" baseline="0" dirty="0" smtClean="0"/>
              <a:t>Erfahrungen </a:t>
            </a:r>
            <a:r>
              <a:rPr lang="de-DE" baseline="0" dirty="0"/>
              <a:t>zu reflektieren.</a:t>
            </a:r>
            <a:endParaRPr lang="de-DE" dirty="0"/>
          </a:p>
          <a:p>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8</a:t>
            </a:fld>
            <a:endParaRPr lang="de-DE" dirty="0"/>
          </a:p>
        </p:txBody>
      </p:sp>
    </p:spTree>
    <p:extLst>
      <p:ext uri="{BB962C8B-B14F-4D97-AF65-F5344CB8AC3E}">
        <p14:creationId xmlns:p14="http://schemas.microsoft.com/office/powerpoint/2010/main" val="732590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Häufig wird als Grund gegen den Rechnereinsatz im Allgemeinen die Gefahr genannt, dass händische</a:t>
            </a:r>
            <a:r>
              <a:rPr lang="de-DE" baseline="0" dirty="0"/>
              <a:t> und mentale Fertigkeiten verlernt werden. Diese Gefahr ist berechtigt und man sollte ihr durch entsprechende </a:t>
            </a:r>
            <a:r>
              <a:rPr lang="de-DE" baseline="0" dirty="0" smtClean="0"/>
              <a:t>Aufgaben- </a:t>
            </a:r>
            <a:r>
              <a:rPr lang="de-DE" baseline="0" dirty="0"/>
              <a:t>und Unterrichtsgestaltung entgegen wirken.  </a:t>
            </a:r>
          </a:p>
          <a:p>
            <a:r>
              <a:rPr lang="de-DE" baseline="0" dirty="0"/>
              <a:t>Jedoch sollten diese händischen und mentalen Fertigkeiten nicht nur in Rechenfertigkeiten bestehen, sondern es sollte vielmehr um Aufgaben gehen, die auch inhaltliches Verstehen erfordern. Dies gilt sowohl für </a:t>
            </a:r>
            <a:r>
              <a:rPr lang="de-DE" baseline="0" dirty="0" smtClean="0"/>
              <a:t>Aufgaben </a:t>
            </a:r>
            <a:r>
              <a:rPr lang="de-DE" baseline="0" dirty="0"/>
              <a:t>zum Lernen im </a:t>
            </a:r>
            <a:r>
              <a:rPr lang="de-DE" baseline="0" dirty="0" smtClean="0"/>
              <a:t>Unterricht, </a:t>
            </a:r>
            <a:r>
              <a:rPr lang="de-DE" baseline="0" dirty="0"/>
              <a:t>als </a:t>
            </a:r>
            <a:r>
              <a:rPr lang="de-DE" baseline="0" dirty="0" smtClean="0"/>
              <a:t>auch </a:t>
            </a:r>
            <a:r>
              <a:rPr lang="de-DE" baseline="0" dirty="0"/>
              <a:t>für Aufgaben zum Leisten in Prüfungen. </a:t>
            </a:r>
            <a:endParaRPr lang="de-DE" baseline="0" dirty="0" smtClean="0"/>
          </a:p>
          <a:p>
            <a:endParaRPr lang="de-DE" baseline="0" dirty="0" smtClean="0"/>
          </a:p>
          <a:p>
            <a:r>
              <a:rPr lang="de-DE" dirty="0" smtClean="0"/>
              <a:t>Weiterführende Literatur: </a:t>
            </a:r>
            <a:br>
              <a:rPr lang="de-DE" dirty="0" smtClean="0"/>
            </a:br>
            <a:r>
              <a:rPr lang="de-DE" dirty="0" smtClean="0"/>
              <a:t>Barzel, B. (2012). Computeralgebra im Mathematikunterricht: Ein Mehrwert – aber wann? </a:t>
            </a:r>
            <a:br>
              <a:rPr lang="de-DE" dirty="0" smtClean="0"/>
            </a:br>
            <a:r>
              <a:rPr lang="de-DE" dirty="0" smtClean="0"/>
              <a:t>Münster: </a:t>
            </a:r>
            <a:r>
              <a:rPr lang="de-DE" dirty="0" err="1" smtClean="0"/>
              <a:t>Waxmann</a:t>
            </a:r>
            <a:r>
              <a:rPr lang="de-DE" dirty="0" smtClean="0"/>
              <a:t>. </a:t>
            </a:r>
            <a:br>
              <a:rPr lang="de-DE" dirty="0" smtClean="0"/>
            </a:br>
            <a:r>
              <a:rPr lang="de-DE" dirty="0" smtClean="0"/>
              <a:t>Barzel, B. &amp; </a:t>
            </a:r>
            <a:r>
              <a:rPr lang="de-DE" dirty="0" err="1" smtClean="0"/>
              <a:t>Greefrath</a:t>
            </a:r>
            <a:r>
              <a:rPr lang="de-DE" dirty="0" smtClean="0"/>
              <a:t>, G. (2015). Digitale Werkzeuge sinnvoll integrieren. In W. Blum </a:t>
            </a:r>
            <a:br>
              <a:rPr lang="de-DE" dirty="0" smtClean="0"/>
            </a:br>
            <a:r>
              <a:rPr lang="de-DE" dirty="0" smtClean="0"/>
              <a:t>(Hrsg.), Bildungsstandards Mathematik: konkret: Sekundarstufe II (S. 141–153). </a:t>
            </a:r>
            <a:r>
              <a:rPr lang="de-DE" smtClean="0"/>
              <a:t>Berlin: Cornelsen Scriptor. </a:t>
            </a:r>
            <a:endParaRPr lang="de-DE" dirty="0"/>
          </a:p>
        </p:txBody>
      </p:sp>
      <p:sp>
        <p:nvSpPr>
          <p:cNvPr id="4" name="Foliennummernplatzhalter 3"/>
          <p:cNvSpPr>
            <a:spLocks noGrp="1"/>
          </p:cNvSpPr>
          <p:nvPr>
            <p:ph type="sldNum" sz="quarter" idx="10"/>
          </p:nvPr>
        </p:nvSpPr>
        <p:spPr/>
        <p:txBody>
          <a:bodyPr/>
          <a:lstStyle/>
          <a:p>
            <a:pPr>
              <a:defRPr/>
            </a:pPr>
            <a:fld id="{F974D00E-93E8-47CA-B251-DA2B9343A12A}" type="slidenum">
              <a:rPr lang="de-DE" smtClean="0"/>
              <a:pPr>
                <a:defRPr/>
              </a:pPr>
              <a:t>9</a:t>
            </a:fld>
            <a:endParaRPr lang="de-DE" dirty="0"/>
          </a:p>
        </p:txBody>
      </p:sp>
    </p:spTree>
    <p:extLst>
      <p:ext uri="{BB962C8B-B14F-4D97-AF65-F5344CB8AC3E}">
        <p14:creationId xmlns:p14="http://schemas.microsoft.com/office/powerpoint/2010/main" val="637686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243078510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30722789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1421904"/>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10538546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theme" Target="../theme/theme2.xml"/><Relationship Id="rId6" Type="http://schemas.openxmlformats.org/officeDocument/2006/relationships/image" Target="../media/image1.emf"/><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a:t>Digitale</a:t>
            </a:r>
            <a:r>
              <a:rPr lang="de-DE" baseline="0" dirty="0"/>
              <a:t> Werkzeuge</a:t>
            </a:r>
            <a:r>
              <a:rPr lang="de-DE" dirty="0"/>
              <a:t> | </a:t>
            </a:r>
            <a:r>
              <a:rPr lang="de-DE" dirty="0" smtClean="0"/>
              <a:t>Baustein</a:t>
            </a:r>
            <a:r>
              <a:rPr lang="de-DE" baseline="0" dirty="0"/>
              <a:t> </a:t>
            </a:r>
            <a:r>
              <a:rPr lang="de-DE" baseline="0" dirty="0" smtClean="0"/>
              <a:t>4</a:t>
            </a:r>
            <a:endParaRPr lang="de-DE" baseline="0" dirty="0"/>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41" r:id="rId8"/>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21.tif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2.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jpeg"/><Relationship Id="rId8" Type="http://schemas.openxmlformats.org/officeDocument/2006/relationships/image" Target="../media/image24.png"/><Relationship Id="rId9" Type="http://schemas.openxmlformats.org/officeDocument/2006/relationships/image" Target="../media/image32.png"/><Relationship Id="rId10" Type="http://schemas.openxmlformats.org/officeDocument/2006/relationships/image" Target="../media/image2.png"/><Relationship Id="rId11"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38.jpeg"/><Relationship Id="rId6" Type="http://schemas.openxmlformats.org/officeDocument/2006/relationships/image" Target="../media/image39.jpeg"/><Relationship Id="rId7" Type="http://schemas.openxmlformats.org/officeDocument/2006/relationships/image" Target="../media/image40.png"/><Relationship Id="rId8"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9.jpg"/><Relationship Id="rId6" Type="http://schemas.openxmlformats.org/officeDocument/2006/relationships/image" Target="../media/image10.gif"/><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4" Type="http://schemas.openxmlformats.org/officeDocument/2006/relationships/hyperlink" Target="http://dzlm.de/" TargetMode="External"/><Relationship Id="rId5" Type="http://schemas.openxmlformats.org/officeDocument/2006/relationships/image" Target="../media/image5.png"/><Relationship Id="rId1" Type="http://schemas.openxmlformats.org/officeDocument/2006/relationships/slideLayout" Target="../slideLayouts/slideLayout9.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1.bin"/><Relationship Id="rId5" Type="http://schemas.openxmlformats.org/officeDocument/2006/relationships/image" Target="../media/image11.wmf"/><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oleObject" Target="../embeddings/oleObject2.bin"/><Relationship Id="rId7" Type="http://schemas.openxmlformats.org/officeDocument/2006/relationships/image" Target="../media/image11.wmf"/><Relationship Id="rId8" Type="http://schemas.openxmlformats.org/officeDocument/2006/relationships/image" Target="../media/image2.png"/><Relationship Id="rId9" Type="http://schemas.openxmlformats.org/officeDocument/2006/relationships/image" Target="../media/image3.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Lehren und Lernen </a:t>
            </a:r>
            <a:br>
              <a:rPr lang="de-DE" dirty="0"/>
            </a:br>
            <a:r>
              <a:rPr lang="de-DE" dirty="0"/>
              <a:t>mit digitalen Werkzeugen (</a:t>
            </a:r>
            <a:r>
              <a:rPr lang="de-DE" dirty="0" err="1"/>
              <a:t>DigWerk</a:t>
            </a:r>
            <a:r>
              <a:rPr lang="de-DE" dirty="0"/>
              <a:t>)</a:t>
            </a:r>
          </a:p>
        </p:txBody>
      </p:sp>
      <p:sp>
        <p:nvSpPr>
          <p:cNvPr id="3" name="Untertitel 2"/>
          <p:cNvSpPr>
            <a:spLocks noGrp="1"/>
          </p:cNvSpPr>
          <p:nvPr>
            <p:ph type="subTitle" idx="1"/>
          </p:nvPr>
        </p:nvSpPr>
        <p:spPr/>
        <p:txBody>
          <a:bodyPr/>
          <a:lstStyle/>
          <a:p>
            <a:r>
              <a:rPr lang="de-DE" sz="2400" dirty="0"/>
              <a:t>Von der Forschung in die Praxis – </a:t>
            </a:r>
          </a:p>
          <a:p>
            <a:r>
              <a:rPr lang="de-DE" sz="2400" dirty="0"/>
              <a:t>Fort- und Weiterbildung konkret!</a:t>
            </a:r>
          </a:p>
          <a:p>
            <a:endParaRPr lang="de-DE" dirty="0"/>
          </a:p>
        </p:txBody>
      </p:sp>
      <p:pic>
        <p:nvPicPr>
          <p:cNvPr id="5" name="Bildplatzhalter 6" descr="Titelbild_ppt.jpg"/>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l="10384" r="10384"/>
          <a:stretch>
            <a:fillRect/>
          </a:stretch>
        </p:blipFill>
        <p:spPr/>
      </p:pic>
    </p:spTree>
    <p:extLst>
      <p:ext uri="{BB962C8B-B14F-4D97-AF65-F5344CB8AC3E}">
        <p14:creationId xmlns:p14="http://schemas.microsoft.com/office/powerpoint/2010/main" val="97025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468560" y="1411994"/>
            <a:ext cx="9217024" cy="4080251"/>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2" name="Titel 1"/>
          <p:cNvSpPr>
            <a:spLocks noGrp="1"/>
          </p:cNvSpPr>
          <p:nvPr>
            <p:ph type="title"/>
          </p:nvPr>
        </p:nvSpPr>
        <p:spPr/>
        <p:txBody>
          <a:bodyPr>
            <a:normAutofit/>
          </a:bodyPr>
          <a:lstStyle/>
          <a:p>
            <a:r>
              <a:rPr lang="de-DE" sz="2500" dirty="0"/>
              <a:t>Hilfsmittelfreie Aufgaben: Beispiele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t="16644" r="50000"/>
          <a:stretch>
            <a:fillRect/>
          </a:stretch>
        </p:blipFill>
        <p:spPr bwMode="auto">
          <a:xfrm>
            <a:off x="323528" y="1700808"/>
            <a:ext cx="1361660" cy="3452542"/>
          </a:xfrm>
          <a:prstGeom prst="rect">
            <a:avLst/>
          </a:prstGeom>
          <a:solidFill>
            <a:srgbClr val="FFFFFF"/>
          </a:solidFill>
          <a:ln w="0">
            <a:solidFill>
              <a:srgbClr val="808080"/>
            </a:solidFill>
            <a:miter lim="800000"/>
            <a:headEnd/>
            <a:tailEnd/>
          </a:ln>
        </p:spPr>
      </p:pic>
      <p:sp>
        <p:nvSpPr>
          <p:cNvPr id="5" name="Rechteck 4"/>
          <p:cNvSpPr>
            <a:spLocks noChangeArrowheads="1"/>
          </p:cNvSpPr>
          <p:nvPr/>
        </p:nvSpPr>
        <p:spPr bwMode="auto">
          <a:xfrm>
            <a:off x="1950456" y="1677495"/>
            <a:ext cx="6564669"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de-DE" sz="2000" dirty="0">
                <a:solidFill>
                  <a:srgbClr val="2D2015"/>
                </a:solidFill>
                <a:latin typeface="Calibri" charset="0"/>
                <a:ea typeface="Calibri" charset="0"/>
                <a:cs typeface="Calibri" charset="0"/>
              </a:rPr>
              <a:t>1. Im Bild links sind Ausschnitte der Graphen einer linearen, einer quadratischen und einer Exponentialfunktion zu sehen. Geben Sie für jedes Funktionenpaar die Anzahl der Schnittpunkte an.</a:t>
            </a:r>
          </a:p>
        </p:txBody>
      </p:sp>
      <p:sp>
        <p:nvSpPr>
          <p:cNvPr id="6" name="Rechteck 5"/>
          <p:cNvSpPr>
            <a:spLocks noChangeArrowheads="1"/>
          </p:cNvSpPr>
          <p:nvPr/>
        </p:nvSpPr>
        <p:spPr bwMode="auto">
          <a:xfrm>
            <a:off x="1950456" y="3191646"/>
            <a:ext cx="6615745"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de-DE" sz="2000" dirty="0">
                <a:solidFill>
                  <a:srgbClr val="2D2015"/>
                </a:solidFill>
                <a:latin typeface="Calibri" charset="0"/>
                <a:ea typeface="Calibri" charset="0"/>
                <a:cs typeface="Calibri" charset="0"/>
              </a:rPr>
              <a:t>2. Für eine Funktion f gelte, dass f(5) = 2 und f'(5) = 4 ist. Man erhält aus f eine neue Funktion </a:t>
            </a:r>
            <a:r>
              <a:rPr lang="de-DE" sz="2000" dirty="0" err="1">
                <a:solidFill>
                  <a:srgbClr val="2D2015"/>
                </a:solidFill>
                <a:latin typeface="Calibri" charset="0"/>
                <a:ea typeface="Calibri" charset="0"/>
                <a:cs typeface="Calibri" charset="0"/>
              </a:rPr>
              <a:t>g</a:t>
            </a:r>
            <a:r>
              <a:rPr lang="de-DE" sz="2000" dirty="0">
                <a:solidFill>
                  <a:srgbClr val="2D2015"/>
                </a:solidFill>
                <a:latin typeface="Calibri" charset="0"/>
                <a:ea typeface="Calibri" charset="0"/>
                <a:cs typeface="Calibri" charset="0"/>
              </a:rPr>
              <a:t>, indem man den Graphen von f um 3 nach unten verschiebt. Geben Sie die Werte von </a:t>
            </a:r>
            <a:r>
              <a:rPr lang="de-DE" sz="2000" dirty="0" err="1">
                <a:solidFill>
                  <a:srgbClr val="2D2015"/>
                </a:solidFill>
                <a:latin typeface="Calibri" charset="0"/>
                <a:ea typeface="Calibri" charset="0"/>
                <a:cs typeface="Calibri" charset="0"/>
              </a:rPr>
              <a:t>g</a:t>
            </a:r>
            <a:r>
              <a:rPr lang="de-DE" sz="2000" dirty="0">
                <a:solidFill>
                  <a:srgbClr val="2D2015"/>
                </a:solidFill>
                <a:latin typeface="Calibri" charset="0"/>
                <a:ea typeface="Calibri" charset="0"/>
                <a:cs typeface="Calibri" charset="0"/>
              </a:rPr>
              <a:t>(5) und von </a:t>
            </a:r>
            <a:r>
              <a:rPr lang="de-DE" sz="2000" dirty="0" err="1">
                <a:solidFill>
                  <a:srgbClr val="2D2015"/>
                </a:solidFill>
                <a:latin typeface="Calibri" charset="0"/>
                <a:ea typeface="Calibri" charset="0"/>
                <a:cs typeface="Calibri" charset="0"/>
              </a:rPr>
              <a:t>g</a:t>
            </a:r>
            <a:r>
              <a:rPr lang="de-DE" sz="2000" dirty="0">
                <a:solidFill>
                  <a:srgbClr val="2D2015"/>
                </a:solidFill>
                <a:latin typeface="Calibri" charset="0"/>
                <a:ea typeface="Calibri" charset="0"/>
                <a:cs typeface="Calibri" charset="0"/>
              </a:rPr>
              <a:t>'(5) an.</a:t>
            </a:r>
          </a:p>
        </p:txBody>
      </p:sp>
      <p:sp>
        <p:nvSpPr>
          <p:cNvPr id="7" name="Textfeld 6"/>
          <p:cNvSpPr txBox="1">
            <a:spLocks noChangeArrowheads="1"/>
          </p:cNvSpPr>
          <p:nvPr/>
        </p:nvSpPr>
        <p:spPr bwMode="auto">
          <a:xfrm>
            <a:off x="1950226" y="4590085"/>
            <a:ext cx="349344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1200" dirty="0">
                <a:solidFill>
                  <a:srgbClr val="2D2015"/>
                </a:solidFill>
              </a:rPr>
              <a:t>T³-Arbeitsgruppe (</a:t>
            </a:r>
            <a:r>
              <a:rPr lang="de-DE" sz="1200" dirty="0" err="1">
                <a:solidFill>
                  <a:srgbClr val="2D2015"/>
                </a:solidFill>
              </a:rPr>
              <a:t>Stachniss-Carp</a:t>
            </a:r>
            <a:r>
              <a:rPr lang="de-DE" sz="1200" dirty="0">
                <a:solidFill>
                  <a:srgbClr val="2D2015"/>
                </a:solidFill>
              </a:rPr>
              <a:t>, Erens u</a:t>
            </a:r>
            <a:r>
              <a:rPr lang="de-DE" sz="1200" dirty="0" smtClean="0">
                <a:solidFill>
                  <a:srgbClr val="2D2015"/>
                </a:solidFill>
              </a:rPr>
              <a:t>. a</a:t>
            </a:r>
            <a:r>
              <a:rPr lang="de-DE" sz="1200" dirty="0">
                <a:solidFill>
                  <a:srgbClr val="2D2015"/>
                </a:solidFill>
              </a:rPr>
              <a:t>.)</a:t>
            </a:r>
          </a:p>
        </p:txBody>
      </p:sp>
    </p:spTree>
    <p:extLst>
      <p:ext uri="{BB962C8B-B14F-4D97-AF65-F5344CB8AC3E}">
        <p14:creationId xmlns:p14="http://schemas.microsoft.com/office/powerpoint/2010/main" val="165695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b="1" dirty="0"/>
              <a:t>Hilfsmittelfreie Aufgaben: Beispiele</a:t>
            </a:r>
          </a:p>
        </p:txBody>
      </p:sp>
      <p:grpSp>
        <p:nvGrpSpPr>
          <p:cNvPr id="4" name="Gruppierung 3"/>
          <p:cNvGrpSpPr/>
          <p:nvPr/>
        </p:nvGrpSpPr>
        <p:grpSpPr>
          <a:xfrm>
            <a:off x="-396551" y="1160748"/>
            <a:ext cx="8928991" cy="5196778"/>
            <a:chOff x="-396551" y="1160748"/>
            <a:chExt cx="8928991" cy="5196778"/>
          </a:xfrm>
        </p:grpSpPr>
        <p:sp>
          <p:nvSpPr>
            <p:cNvPr id="5" name="Rechteck 4"/>
            <p:cNvSpPr/>
            <p:nvPr/>
          </p:nvSpPr>
          <p:spPr bwMode="auto">
            <a:xfrm>
              <a:off x="-396551" y="1160748"/>
              <a:ext cx="8928991" cy="5196778"/>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extfeld 5"/>
            <p:cNvSpPr txBox="1"/>
            <p:nvPr/>
          </p:nvSpPr>
          <p:spPr>
            <a:xfrm>
              <a:off x="323528" y="1340768"/>
              <a:ext cx="8064897" cy="5016758"/>
            </a:xfrm>
            <a:prstGeom prst="rect">
              <a:avLst/>
            </a:prstGeom>
            <a:noFill/>
          </p:spPr>
          <p:txBody>
            <a:bodyPr wrap="square" rtlCol="0">
              <a:spAutoFit/>
            </a:bodyPr>
            <a:lstStyle/>
            <a:p>
              <a:r>
                <a:rPr lang="de-DE" sz="2000" dirty="0">
                  <a:latin typeface="Calibri" charset="0"/>
                  <a:ea typeface="Calibri" charset="0"/>
                  <a:cs typeface="Calibri" charset="0"/>
                </a:rPr>
                <a:t>1. </a:t>
              </a:r>
            </a:p>
            <a:p>
              <a:r>
                <a:rPr lang="de-DE" sz="2000" dirty="0">
                  <a:latin typeface="Calibri" charset="0"/>
                  <a:ea typeface="Calibri" charset="0"/>
                  <a:cs typeface="Calibri" charset="0"/>
                </a:rPr>
                <a:t>Gegeben ist eine Funktion f durch f(x)=-2x+3. Gesucht sind lineare Funktionen, deren Graphen zum Graphen von f senkrecht verlaufen.</a:t>
              </a:r>
            </a:p>
            <a:p>
              <a:endParaRPr lang="de-DE" sz="2000" dirty="0">
                <a:latin typeface="Calibri" charset="0"/>
                <a:ea typeface="Calibri" charset="0"/>
                <a:cs typeface="Calibri" charset="0"/>
              </a:endParaRPr>
            </a:p>
            <a:p>
              <a:pPr marL="457200" indent="-457200">
                <a:buAutoNum type="alphaLcParenR"/>
              </a:pPr>
              <a:r>
                <a:rPr lang="de-DE" sz="2000" dirty="0">
                  <a:latin typeface="Calibri" charset="0"/>
                  <a:ea typeface="Calibri" charset="0"/>
                  <a:cs typeface="Calibri" charset="0"/>
                </a:rPr>
                <a:t>Geben Sie zwei Gleichungen von verschiedenen Funktionen an, die diese Bedingung erfüllen. </a:t>
              </a:r>
            </a:p>
            <a:p>
              <a:pPr marL="457200" indent="-457200">
                <a:buAutoNum type="alphaLcParenR"/>
              </a:pPr>
              <a:r>
                <a:rPr lang="de-DE" sz="2000" dirty="0">
                  <a:latin typeface="Calibri" charset="0"/>
                  <a:ea typeface="Calibri" charset="0"/>
                  <a:cs typeface="Calibri" charset="0"/>
                </a:rPr>
                <a:t>Stellen Sie Ihre Lösung graphisch dar.</a:t>
              </a:r>
            </a:p>
            <a:p>
              <a:pPr marL="457200" indent="-457200">
                <a:buAutoNum type="alphaLcParenR"/>
              </a:pPr>
              <a:endParaRPr lang="de-DE" sz="2000" dirty="0">
                <a:latin typeface="Calibri" charset="0"/>
                <a:ea typeface="Calibri" charset="0"/>
                <a:cs typeface="Calibri" charset="0"/>
              </a:endParaRPr>
            </a:p>
            <a:p>
              <a:r>
                <a:rPr lang="de-DE" sz="2000" dirty="0">
                  <a:latin typeface="Calibri" charset="0"/>
                  <a:ea typeface="Calibri" charset="0"/>
                  <a:cs typeface="Calibri" charset="0"/>
                </a:rPr>
                <a:t>2. </a:t>
              </a:r>
            </a:p>
            <a:p>
              <a:r>
                <a:rPr lang="de-DE" sz="2000" dirty="0">
                  <a:latin typeface="Calibri" charset="0"/>
                  <a:ea typeface="Calibri" charset="0"/>
                  <a:cs typeface="Calibri" charset="0"/>
                </a:rPr>
                <a:t>Gegeben ist eine ganzrationale Funktion f mit dem Wendepunkt W(2|f(2)).</a:t>
              </a:r>
            </a:p>
            <a:p>
              <a:r>
                <a:rPr lang="de-DE" sz="2000" dirty="0">
                  <a:latin typeface="Calibri" charset="0"/>
                  <a:ea typeface="Calibri" charset="0"/>
                  <a:cs typeface="Calibri" charset="0"/>
                </a:rPr>
                <a:t>Welche der folgenden Aussagen treffen in jedem Fall zu?</a:t>
              </a:r>
            </a:p>
            <a:p>
              <a:pPr marL="514350" indent="-514350">
                <a:buFont typeface="+mj-lt"/>
                <a:buAutoNum type="romanLcPeriod"/>
              </a:pPr>
              <a:r>
                <a:rPr lang="de-DE" sz="2000" dirty="0">
                  <a:latin typeface="Calibri" charset="0"/>
                  <a:ea typeface="Calibri" charset="0"/>
                  <a:cs typeface="Calibri" charset="0"/>
                </a:rPr>
                <a:t>f´(2) = 0</a:t>
              </a:r>
            </a:p>
            <a:p>
              <a:pPr marL="514350" indent="-514350">
                <a:buFont typeface="+mj-lt"/>
                <a:buAutoNum type="romanLcPeriod"/>
              </a:pPr>
              <a:r>
                <a:rPr lang="de-DE" sz="2000" dirty="0">
                  <a:latin typeface="Calibri" charset="0"/>
                  <a:ea typeface="Calibri" charset="0"/>
                  <a:cs typeface="Calibri" charset="0"/>
                </a:rPr>
                <a:t>f´´(2) = 0</a:t>
              </a:r>
            </a:p>
            <a:p>
              <a:pPr marL="514350" indent="-514350">
                <a:buFont typeface="+mj-lt"/>
                <a:buAutoNum type="romanLcPeriod"/>
              </a:pPr>
              <a:r>
                <a:rPr lang="de-DE" sz="2000" dirty="0">
                  <a:latin typeface="Calibri" charset="0"/>
                  <a:ea typeface="Calibri" charset="0"/>
                  <a:cs typeface="Calibri" charset="0"/>
                </a:rPr>
                <a:t>f´´´(2) = 0</a:t>
              </a:r>
            </a:p>
            <a:p>
              <a:pPr marL="514350" indent="-514350">
                <a:buFont typeface="+mj-lt"/>
                <a:buAutoNum type="romanLcPeriod"/>
              </a:pPr>
              <a:r>
                <a:rPr lang="de-DE" sz="2000" dirty="0">
                  <a:latin typeface="Calibri" charset="0"/>
                  <a:ea typeface="Calibri" charset="0"/>
                  <a:cs typeface="Calibri" charset="0"/>
                </a:rPr>
                <a:t>Die Funktionswerte von f´´ haben bei x=2 einen Vorzeichenwechsel</a:t>
              </a:r>
              <a:r>
                <a:rPr lang="de-DE" sz="2000" dirty="0" smtClean="0">
                  <a:latin typeface="Calibri" charset="0"/>
                  <a:ea typeface="Calibri" charset="0"/>
                  <a:cs typeface="Calibri" charset="0"/>
                </a:rPr>
                <a:t>.</a:t>
              </a:r>
              <a:endParaRPr lang="de-DE" sz="2000" dirty="0">
                <a:latin typeface="Calibri" charset="0"/>
                <a:ea typeface="Calibri" charset="0"/>
                <a:cs typeface="Calibri" charset="0"/>
              </a:endParaRPr>
            </a:p>
            <a:p>
              <a:endParaRPr lang="de-DE" sz="2000" dirty="0">
                <a:latin typeface="Calibri" charset="0"/>
                <a:ea typeface="Calibri" charset="0"/>
                <a:cs typeface="Calibri" charset="0"/>
              </a:endParaRPr>
            </a:p>
          </p:txBody>
        </p:sp>
      </p:grpSp>
    </p:spTree>
    <p:extLst>
      <p:ext uri="{BB962C8B-B14F-4D97-AF65-F5344CB8AC3E}">
        <p14:creationId xmlns:p14="http://schemas.microsoft.com/office/powerpoint/2010/main" val="13361190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Arten von Prüfungsaufgaben</a:t>
            </a:r>
          </a:p>
        </p:txBody>
      </p:sp>
      <p:sp>
        <p:nvSpPr>
          <p:cNvPr id="3" name="Inhaltsplatzhalter 2"/>
          <p:cNvSpPr txBox="1">
            <a:spLocks/>
          </p:cNvSpPr>
          <p:nvPr/>
        </p:nvSpPr>
        <p:spPr>
          <a:xfrm>
            <a:off x="323528" y="1124744"/>
            <a:ext cx="8229600" cy="4525963"/>
          </a:xfrm>
          <a:prstGeom prst="rect">
            <a:avLst/>
          </a:prstGeom>
        </p:spPr>
        <p:txBody>
          <a:bodyPr>
            <a:normAutofit fontScale="92500" lnSpcReduction="20000"/>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eaLnBrk="1" hangingPunct="1">
              <a:buClr>
                <a:schemeClr val="tx2"/>
              </a:buClr>
            </a:pPr>
            <a:r>
              <a:rPr lang="de-DE" sz="2600" kern="0" dirty="0"/>
              <a:t>Rechnereinsatz erforderlich</a:t>
            </a:r>
            <a:r>
              <a:rPr lang="de-DE" sz="2800" kern="0" dirty="0"/>
              <a:t/>
            </a:r>
            <a:br>
              <a:rPr lang="de-DE" sz="2800" kern="0" dirty="0"/>
            </a:br>
            <a:r>
              <a:rPr lang="de-DE" sz="2200" kern="0" dirty="0"/>
              <a:t>z. B. Test der Bedienkompetenz</a:t>
            </a:r>
          </a:p>
          <a:p>
            <a:pPr eaLnBrk="1" hangingPunct="1">
              <a:buClr>
                <a:schemeClr val="tx2"/>
              </a:buClr>
            </a:pPr>
            <a:r>
              <a:rPr lang="de-DE" sz="2600" kern="0" dirty="0"/>
              <a:t>Rechnereinsatz optional/hilfreich</a:t>
            </a:r>
          </a:p>
          <a:p>
            <a:pPr lvl="1" eaLnBrk="1" hangingPunct="1">
              <a:buClr>
                <a:schemeClr val="tx2"/>
              </a:buClr>
            </a:pPr>
            <a:r>
              <a:rPr lang="de-DE" sz="2200" kern="0" dirty="0"/>
              <a:t>z. B. schneller lösbar</a:t>
            </a:r>
          </a:p>
          <a:p>
            <a:pPr lvl="1" eaLnBrk="1" hangingPunct="1">
              <a:buClr>
                <a:schemeClr val="tx2"/>
              </a:buClr>
            </a:pPr>
            <a:r>
              <a:rPr lang="de-DE" sz="2200" kern="0" dirty="0"/>
              <a:t>n</a:t>
            </a:r>
            <a:r>
              <a:rPr lang="de-DE" sz="2200" kern="0" dirty="0" smtClean="0"/>
              <a:t>eue/erweiterte </a:t>
            </a:r>
            <a:r>
              <a:rPr lang="de-DE" sz="2200" kern="0" dirty="0"/>
              <a:t>Lösungsstrategien </a:t>
            </a:r>
            <a:br>
              <a:rPr lang="de-DE" sz="2200" kern="0" dirty="0"/>
            </a:br>
            <a:r>
              <a:rPr lang="de-DE" sz="2200" kern="0" dirty="0"/>
              <a:t>(numerische statt symbolische Bestimmung von Lösungen)</a:t>
            </a:r>
          </a:p>
          <a:p>
            <a:pPr lvl="1" eaLnBrk="1" hangingPunct="1">
              <a:buClr>
                <a:schemeClr val="tx2"/>
              </a:buClr>
            </a:pPr>
            <a:r>
              <a:rPr lang="de-DE" sz="2200" kern="0" dirty="0"/>
              <a:t>h</a:t>
            </a:r>
            <a:r>
              <a:rPr lang="de-DE" sz="2200" kern="0" dirty="0" smtClean="0"/>
              <a:t>euristisches </a:t>
            </a:r>
            <a:r>
              <a:rPr lang="de-DE" sz="2200" kern="0" dirty="0"/>
              <a:t>Werkzeug </a:t>
            </a:r>
            <a:br>
              <a:rPr lang="de-DE" sz="2200" kern="0" dirty="0"/>
            </a:br>
            <a:r>
              <a:rPr lang="de-DE" sz="2200" kern="0" dirty="0"/>
              <a:t>(z. B. bei Symmetrieuntersuchungen)</a:t>
            </a:r>
          </a:p>
          <a:p>
            <a:pPr lvl="1" eaLnBrk="1" hangingPunct="1">
              <a:buClr>
                <a:schemeClr val="tx2"/>
              </a:buClr>
            </a:pPr>
            <a:r>
              <a:rPr lang="de-DE" sz="2200" kern="0" dirty="0"/>
              <a:t>Kontrollinstrument</a:t>
            </a:r>
          </a:p>
          <a:p>
            <a:pPr eaLnBrk="1" hangingPunct="1">
              <a:buClr>
                <a:schemeClr val="tx2"/>
              </a:buClr>
            </a:pPr>
            <a:r>
              <a:rPr lang="de-DE" sz="2600" kern="0" dirty="0"/>
              <a:t>Rechnereinsatz neutral</a:t>
            </a:r>
            <a:r>
              <a:rPr lang="de-DE" sz="2800" kern="0" dirty="0"/>
              <a:t/>
            </a:r>
            <a:br>
              <a:rPr lang="de-DE" sz="2800" kern="0" dirty="0"/>
            </a:br>
            <a:r>
              <a:rPr lang="de-DE" sz="2200" kern="0" dirty="0"/>
              <a:t>keine wesentliche Hilfe</a:t>
            </a:r>
          </a:p>
          <a:p>
            <a:pPr eaLnBrk="1" hangingPunct="1">
              <a:buClr>
                <a:schemeClr val="tx2"/>
              </a:buClr>
            </a:pPr>
            <a:r>
              <a:rPr lang="de-DE" sz="2600" kern="0" dirty="0"/>
              <a:t>Rechnereinsatz ausgeschlossen (</a:t>
            </a:r>
            <a:r>
              <a:rPr lang="de-DE" sz="2600" kern="0" dirty="0" err="1"/>
              <a:t>hilfsmittelfreie</a:t>
            </a:r>
            <a:r>
              <a:rPr lang="de-DE" sz="2600" kern="0" dirty="0"/>
              <a:t> Aufgaben)</a:t>
            </a:r>
          </a:p>
        </p:txBody>
      </p:sp>
    </p:spTree>
    <p:extLst>
      <p:ext uri="{BB962C8B-B14F-4D97-AF65-F5344CB8AC3E}">
        <p14:creationId xmlns:p14="http://schemas.microsoft.com/office/powerpoint/2010/main" val="160048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6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8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7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8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9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8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7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4"/>
          <p:cNvSpPr>
            <a:spLocks noGrp="1"/>
          </p:cNvSpPr>
          <p:nvPr>
            <p:ph idx="1"/>
          </p:nvPr>
        </p:nvSpPr>
        <p:spPr>
          <a:xfrm>
            <a:off x="1331640" y="1340768"/>
            <a:ext cx="7416824" cy="5400600"/>
          </a:xfrm>
        </p:spPr>
        <p:txBody>
          <a:bodyPr>
            <a:normAutofit/>
          </a:bodyPr>
          <a:lstStyle/>
          <a:p>
            <a:r>
              <a:rPr lang="de-DE" b="1" dirty="0"/>
              <a:t>Entdecken</a:t>
            </a:r>
            <a:r>
              <a:rPr lang="de-DE" dirty="0"/>
              <a:t> mathematischer Zusammenhänge, insbesondere durch interaktive Erkundungen beim Modellieren und </a:t>
            </a:r>
            <a:r>
              <a:rPr lang="de-DE" dirty="0" smtClean="0"/>
              <a:t>Problemlösen,</a:t>
            </a:r>
            <a:endParaRPr lang="de-DE" dirty="0"/>
          </a:p>
          <a:p>
            <a:r>
              <a:rPr lang="de-DE" dirty="0"/>
              <a:t>durch </a:t>
            </a:r>
            <a:r>
              <a:rPr lang="de-DE" b="1" dirty="0"/>
              <a:t>Verständnisförderung</a:t>
            </a:r>
            <a:r>
              <a:rPr lang="de-DE" dirty="0"/>
              <a:t> für mathematische Zusammenhänge, nicht zuletzt mittels vielfältiger Darstellungsmöglichkeiten,</a:t>
            </a:r>
          </a:p>
          <a:p>
            <a:r>
              <a:rPr lang="de-DE" dirty="0"/>
              <a:t>mit der </a:t>
            </a:r>
            <a:r>
              <a:rPr lang="de-DE" b="1" dirty="0"/>
              <a:t>Reduktion</a:t>
            </a:r>
            <a:r>
              <a:rPr lang="de-DE" dirty="0"/>
              <a:t> schematischer Abläufe und der </a:t>
            </a:r>
            <a:r>
              <a:rPr lang="de-DE" b="1" dirty="0"/>
              <a:t>Verarbeitung größerer Datenmengen</a:t>
            </a:r>
            <a:r>
              <a:rPr lang="de-DE" dirty="0"/>
              <a:t>,</a:t>
            </a:r>
          </a:p>
          <a:p>
            <a:r>
              <a:rPr lang="de-DE" dirty="0"/>
              <a:t>durch die Unterstützung </a:t>
            </a:r>
            <a:r>
              <a:rPr lang="de-DE" b="1" dirty="0"/>
              <a:t>individueller Präferenzen und Zugänge</a:t>
            </a:r>
            <a:r>
              <a:rPr lang="de-DE" dirty="0"/>
              <a:t> beim Bearbeiten von Aufgaben einschließlich der reflektierten Nutzung von </a:t>
            </a:r>
            <a:r>
              <a:rPr lang="de-DE" b="1" dirty="0"/>
              <a:t>Kontrollmöglichkeiten</a:t>
            </a:r>
            <a:r>
              <a:rPr lang="de-DE" dirty="0"/>
              <a:t>.</a:t>
            </a:r>
          </a:p>
          <a:p>
            <a:pPr marL="0" indent="0" algn="r">
              <a:buNone/>
            </a:pPr>
            <a:r>
              <a:rPr lang="de-DE" sz="1800" dirty="0"/>
              <a:t>(Bildungsstandards allg. Hochschulreife)</a:t>
            </a:r>
          </a:p>
        </p:txBody>
      </p:sp>
      <p:sp>
        <p:nvSpPr>
          <p:cNvPr id="2" name="Titel 1"/>
          <p:cNvSpPr>
            <a:spLocks noGrp="1"/>
          </p:cNvSpPr>
          <p:nvPr>
            <p:ph type="title"/>
          </p:nvPr>
        </p:nvSpPr>
        <p:spPr/>
        <p:txBody>
          <a:bodyPr>
            <a:normAutofit/>
          </a:bodyPr>
          <a:lstStyle/>
          <a:p>
            <a:r>
              <a:rPr lang="de-DE" sz="2500" dirty="0"/>
              <a:t>Potential digitaler Werkzeuge</a:t>
            </a:r>
            <a:endParaRPr lang="en-US" sz="2500" dirty="0">
              <a:latin typeface="+mn-lt"/>
            </a:endParaRPr>
          </a:p>
        </p:txBody>
      </p:sp>
      <p:pic>
        <p:nvPicPr>
          <p:cNvPr id="5" name="Bild 4"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9" y="960344"/>
            <a:ext cx="730342" cy="864000"/>
          </a:xfrm>
          <a:prstGeom prst="rect">
            <a:avLst/>
          </a:prstGeom>
        </p:spPr>
      </p:pic>
      <p:pic>
        <p:nvPicPr>
          <p:cNvPr id="8" name="Bild 7"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8" y="1788340"/>
            <a:ext cx="730342" cy="864000"/>
          </a:xfrm>
          <a:prstGeom prst="rect">
            <a:avLst/>
          </a:prstGeom>
        </p:spPr>
      </p:pic>
      <p:pic>
        <p:nvPicPr>
          <p:cNvPr id="9" name="Bild 8"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2892690"/>
            <a:ext cx="727284" cy="704556"/>
          </a:xfrm>
          <a:prstGeom prst="rect">
            <a:avLst/>
          </a:prstGeom>
        </p:spPr>
      </p:pic>
      <p:pic>
        <p:nvPicPr>
          <p:cNvPr id="10" name="Bild 9"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3804564"/>
            <a:ext cx="727284" cy="704556"/>
          </a:xfrm>
          <a:prstGeom prst="rect">
            <a:avLst/>
          </a:prstGeom>
        </p:spPr>
      </p:pic>
      <p:pic>
        <p:nvPicPr>
          <p:cNvPr id="11" name="Bild 10"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08" y="3892434"/>
            <a:ext cx="504056" cy="596302"/>
          </a:xfrm>
          <a:prstGeom prst="rect">
            <a:avLst/>
          </a:prstGeom>
        </p:spPr>
      </p:pic>
      <p:pic>
        <p:nvPicPr>
          <p:cNvPr id="7" name="Bild 6"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417" y="2191298"/>
            <a:ext cx="438947" cy="425230"/>
          </a:xfrm>
          <a:prstGeom prst="rect">
            <a:avLst/>
          </a:prstGeom>
        </p:spPr>
      </p:pic>
    </p:spTree>
    <p:extLst>
      <p:ext uri="{BB962C8B-B14F-4D97-AF65-F5344CB8AC3E}">
        <p14:creationId xmlns:p14="http://schemas.microsoft.com/office/powerpoint/2010/main" val="767339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p:txBody>
          <a:bodyPr>
            <a:noAutofit/>
          </a:bodyPr>
          <a:lstStyle/>
          <a:p>
            <a:r>
              <a:rPr lang="de-DE" sz="2500" dirty="0">
                <a:ea typeface="ＭＳ Ｐゴシック" charset="0"/>
                <a:cs typeface="Calibri" charset="0"/>
              </a:rPr>
              <a:t>GTR in Prüfungssituationen – </a:t>
            </a:r>
            <a:r>
              <a:rPr lang="de-DE" sz="2500" dirty="0">
                <a:ea typeface="ＭＳ Ｐゴシック" charset="0"/>
              </a:rPr>
              <a:t>Analyse von Aufgaben</a:t>
            </a:r>
            <a:endParaRPr lang="de-DE" sz="2500" dirty="0"/>
          </a:p>
        </p:txBody>
      </p:sp>
      <p:grpSp>
        <p:nvGrpSpPr>
          <p:cNvPr id="2" name="Gruppierung 1"/>
          <p:cNvGrpSpPr/>
          <p:nvPr/>
        </p:nvGrpSpPr>
        <p:grpSpPr>
          <a:xfrm>
            <a:off x="-180528" y="5777880"/>
            <a:ext cx="7734571" cy="1179512"/>
            <a:chOff x="-180528" y="5777880"/>
            <a:chExt cx="7734571" cy="1179512"/>
          </a:xfrm>
        </p:grpSpPr>
        <p:sp>
          <p:nvSpPr>
            <p:cNvPr id="8" name="Rechteck 7"/>
            <p:cNvSpPr/>
            <p:nvPr/>
          </p:nvSpPr>
          <p:spPr bwMode="auto">
            <a:xfrm>
              <a:off x="-180528" y="5777880"/>
              <a:ext cx="7734571" cy="1179512"/>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7" name="Inhaltsplatzhalter 2"/>
            <p:cNvSpPr txBox="1">
              <a:spLocks/>
            </p:cNvSpPr>
            <p:nvPr/>
          </p:nvSpPr>
          <p:spPr>
            <a:xfrm>
              <a:off x="344100" y="5781181"/>
              <a:ext cx="7209943" cy="1032625"/>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marL="0" indent="0" eaLnBrk="1" hangingPunct="1">
                <a:buNone/>
              </a:pPr>
              <a:r>
                <a:rPr lang="de-DE" sz="2200" kern="0" dirty="0"/>
                <a:t>Arbeiten Sie zu zweit:</a:t>
              </a:r>
              <a:br>
                <a:rPr lang="de-DE" sz="2200" kern="0" dirty="0"/>
              </a:br>
              <a:r>
                <a:rPr lang="de-DE" sz="2200" kern="0" dirty="0"/>
                <a:t>Untersuchen Sie eine der beiden Prüfungsaufgaben </a:t>
              </a:r>
              <a:r>
                <a:rPr lang="de-DE" sz="2200" kern="0" dirty="0" smtClean="0"/>
                <a:t>mithilfe </a:t>
              </a:r>
              <a:r>
                <a:rPr lang="de-DE" sz="2200" kern="0" dirty="0"/>
                <a:t>der Tabelle.</a:t>
              </a:r>
            </a:p>
          </p:txBody>
        </p:sp>
      </p:grpSp>
      <p:pic>
        <p:nvPicPr>
          <p:cNvPr id="11" name="Bild 10"/>
          <p:cNvPicPr>
            <a:picLocks noChangeAspect="1"/>
          </p:cNvPicPr>
          <p:nvPr/>
        </p:nvPicPr>
        <p:blipFill>
          <a:blip r:embed="rId5"/>
          <a:stretch>
            <a:fillRect/>
          </a:stretch>
        </p:blipFill>
        <p:spPr>
          <a:xfrm>
            <a:off x="189289" y="962718"/>
            <a:ext cx="2809536" cy="3121015"/>
          </a:xfrm>
          <a:prstGeom prst="rect">
            <a:avLst/>
          </a:prstGeom>
        </p:spPr>
      </p:pic>
      <p:pic>
        <p:nvPicPr>
          <p:cNvPr id="12" name="Bild 11"/>
          <p:cNvPicPr>
            <a:picLocks noChangeAspect="1"/>
          </p:cNvPicPr>
          <p:nvPr/>
        </p:nvPicPr>
        <p:blipFill>
          <a:blip r:embed="rId6"/>
          <a:stretch>
            <a:fillRect/>
          </a:stretch>
        </p:blipFill>
        <p:spPr>
          <a:xfrm>
            <a:off x="6190492" y="957991"/>
            <a:ext cx="2727102" cy="3299183"/>
          </a:xfrm>
          <a:prstGeom prst="rect">
            <a:avLst/>
          </a:prstGeom>
        </p:spPr>
      </p:pic>
      <p:pic>
        <p:nvPicPr>
          <p:cNvPr id="10" name="table"/>
          <p:cNvPicPr/>
          <p:nvPr/>
        </p:nvPicPr>
        <p:blipFill>
          <a:blip r:embed="rId7"/>
          <a:stretch>
            <a:fillRect/>
          </a:stretch>
        </p:blipFill>
        <p:spPr>
          <a:xfrm>
            <a:off x="1433913" y="3338945"/>
            <a:ext cx="6120130" cy="2287905"/>
          </a:xfrm>
          <a:prstGeom prst="rect">
            <a:avLst/>
          </a:prstGeom>
          <a:solidFill>
            <a:schemeClr val="bg1"/>
          </a:solidFill>
        </p:spPr>
      </p:pic>
    </p:spTree>
    <p:extLst>
      <p:ext uri="{BB962C8B-B14F-4D97-AF65-F5344CB8AC3E}">
        <p14:creationId xmlns:p14="http://schemas.microsoft.com/office/powerpoint/2010/main" val="8402177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lstStyle/>
          <a:p>
            <a:r>
              <a:rPr lang="de-DE" sz="2200" dirty="0"/>
              <a:t>Alle 4 Potentiale</a:t>
            </a:r>
            <a:r>
              <a:rPr lang="de-DE" sz="2200" dirty="0">
                <a:solidFill>
                  <a:srgbClr val="FF0000"/>
                </a:solidFill>
              </a:rPr>
              <a:t> </a:t>
            </a:r>
            <a:r>
              <a:rPr lang="de-DE" sz="2200" dirty="0"/>
              <a:t>digitaler Werkzeuge kommen </a:t>
            </a:r>
            <a:r>
              <a:rPr lang="de-DE" sz="2200" dirty="0" smtClean="0"/>
              <a:t>vor.</a:t>
            </a:r>
            <a:endParaRPr lang="de-DE" sz="2200" dirty="0"/>
          </a:p>
          <a:p>
            <a:r>
              <a:rPr lang="de-DE" sz="2200" dirty="0"/>
              <a:t>Das Potential digitaler Mathematikwerkzeuge wird ausgeschöpft (Vielfalt mindestens innerhalb eines Halbjahres</a:t>
            </a:r>
            <a:r>
              <a:rPr lang="de-DE" sz="2200" dirty="0" smtClean="0"/>
              <a:t>).</a:t>
            </a:r>
            <a:endParaRPr lang="de-DE" sz="2200" dirty="0"/>
          </a:p>
          <a:p>
            <a:r>
              <a:rPr lang="de-DE" sz="2200" dirty="0"/>
              <a:t>Manche Teilaufgaben können ohne digitale Werkzeuge gelöst </a:t>
            </a:r>
            <a:r>
              <a:rPr lang="de-DE" sz="2200" dirty="0" smtClean="0"/>
              <a:t>werden.</a:t>
            </a:r>
            <a:endParaRPr lang="de-DE" sz="2200" dirty="0"/>
          </a:p>
          <a:p>
            <a:r>
              <a:rPr lang="de-DE" sz="2200" dirty="0"/>
              <a:t>Es scheint sinnvoll diese Teilaufgaben „von Hand“ zu </a:t>
            </a:r>
            <a:r>
              <a:rPr lang="de-DE" sz="2200" dirty="0" smtClean="0"/>
              <a:t>lösen.</a:t>
            </a:r>
            <a:endParaRPr lang="de-DE" sz="2200" dirty="0"/>
          </a:p>
          <a:p>
            <a:r>
              <a:rPr lang="de-DE" sz="2200" dirty="0"/>
              <a:t>...</a:t>
            </a:r>
          </a:p>
          <a:p>
            <a:endParaRPr lang="de-DE" dirty="0"/>
          </a:p>
        </p:txBody>
      </p:sp>
      <p:sp>
        <p:nvSpPr>
          <p:cNvPr id="2" name="Titel 1"/>
          <p:cNvSpPr>
            <a:spLocks noGrp="1"/>
          </p:cNvSpPr>
          <p:nvPr>
            <p:ph type="title"/>
          </p:nvPr>
        </p:nvSpPr>
        <p:spPr/>
        <p:txBody>
          <a:bodyPr>
            <a:noAutofit/>
          </a:bodyPr>
          <a:lstStyle/>
          <a:p>
            <a:r>
              <a:rPr lang="de-DE" sz="2500" dirty="0"/>
              <a:t>Kriterien „gute“ Prüfungsaufgaben mit digitalen Werkzeugen </a:t>
            </a:r>
          </a:p>
        </p:txBody>
      </p:sp>
      <p:pic>
        <p:nvPicPr>
          <p:cNvPr id="4"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4437112"/>
            <a:ext cx="3168575" cy="2114500"/>
          </a:xfrm>
          <a:prstGeom prst="rect">
            <a:avLst/>
          </a:prstGeom>
        </p:spPr>
      </p:pic>
    </p:spTree>
    <p:extLst>
      <p:ext uri="{BB962C8B-B14F-4D97-AF65-F5344CB8AC3E}">
        <p14:creationId xmlns:p14="http://schemas.microsoft.com/office/powerpoint/2010/main" val="8529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lvl="0" indent="0">
              <a:buNone/>
            </a:pPr>
            <a:r>
              <a:rPr lang="de-DE" sz="2200" dirty="0" smtClean="0"/>
              <a:t>„Gute“ Prüfungsaufgaben sollten:</a:t>
            </a:r>
          </a:p>
          <a:p>
            <a:pPr lvl="0"/>
            <a:r>
              <a:rPr lang="de-DE" sz="2200" dirty="0" smtClean="0"/>
              <a:t>die </a:t>
            </a:r>
            <a:r>
              <a:rPr lang="de-DE" sz="2200" dirty="0"/>
              <a:t>in den Bildungsstandards ausgewiesenen Anforderungs- und Inhaltsbereiche in ausgewogener Weise </a:t>
            </a:r>
            <a:r>
              <a:rPr lang="de-DE" sz="2200" dirty="0" smtClean="0"/>
              <a:t>abdecken.</a:t>
            </a:r>
            <a:endParaRPr lang="de-DE" sz="2200" dirty="0"/>
          </a:p>
          <a:p>
            <a:pPr lvl="0"/>
            <a:r>
              <a:rPr lang="de-DE" sz="2200" dirty="0"/>
              <a:t>d</a:t>
            </a:r>
            <a:r>
              <a:rPr lang="de-DE" sz="2200" dirty="0" smtClean="0"/>
              <a:t>ie inner- </a:t>
            </a:r>
            <a:r>
              <a:rPr lang="de-DE" sz="2200" dirty="0"/>
              <a:t>und </a:t>
            </a:r>
            <a:r>
              <a:rPr lang="de-DE" sz="2200" dirty="0" smtClean="0"/>
              <a:t>außermathematischen </a:t>
            </a:r>
            <a:r>
              <a:rPr lang="de-DE" sz="2200" dirty="0"/>
              <a:t>Kontexte berücksichtigen und </a:t>
            </a:r>
            <a:r>
              <a:rPr lang="de-DE" sz="2200" dirty="0" smtClean="0"/>
              <a:t>ausloten.</a:t>
            </a:r>
            <a:endParaRPr lang="de-DE" sz="2200" dirty="0"/>
          </a:p>
          <a:p>
            <a:pPr lvl="0"/>
            <a:r>
              <a:rPr lang="de-DE" sz="2200" dirty="0" smtClean="0"/>
              <a:t>struktur-</a:t>
            </a:r>
            <a:r>
              <a:rPr lang="de-DE" sz="2200" dirty="0"/>
              <a:t>, anwendungs- und problemorientiert sein und ein ausgewogenes Spektrum prozessbezogener Kompetenzen aufweisen.</a:t>
            </a:r>
          </a:p>
          <a:p>
            <a:pPr lvl="0"/>
            <a:r>
              <a:rPr lang="de-DE" sz="2200" dirty="0" smtClean="0"/>
              <a:t>mit </a:t>
            </a:r>
            <a:r>
              <a:rPr lang="de-DE" sz="2200" dirty="0"/>
              <a:t>Texten und Sprache sinnvoll umgehen. </a:t>
            </a:r>
          </a:p>
          <a:p>
            <a:pPr lvl="0"/>
            <a:r>
              <a:rPr lang="de-DE" sz="2200" dirty="0" smtClean="0"/>
              <a:t>digitale </a:t>
            </a:r>
            <a:r>
              <a:rPr lang="de-DE" sz="2200" dirty="0"/>
              <a:t>Werkzeuge sinnvoll nutzen. </a:t>
            </a:r>
          </a:p>
          <a:p>
            <a:pPr lvl="0"/>
            <a:r>
              <a:rPr lang="de-DE" sz="2200" dirty="0" smtClean="0"/>
              <a:t>verschiedene </a:t>
            </a:r>
            <a:r>
              <a:rPr lang="de-DE" sz="2200" dirty="0"/>
              <a:t>Leitideen abdecken und Sachgebiete vernetzen.</a:t>
            </a:r>
          </a:p>
          <a:p>
            <a:endParaRPr lang="de-DE" dirty="0"/>
          </a:p>
        </p:txBody>
      </p:sp>
      <p:sp>
        <p:nvSpPr>
          <p:cNvPr id="2" name="Titel 1"/>
          <p:cNvSpPr>
            <a:spLocks noGrp="1"/>
          </p:cNvSpPr>
          <p:nvPr>
            <p:ph type="title"/>
          </p:nvPr>
        </p:nvSpPr>
        <p:spPr/>
        <p:txBody>
          <a:bodyPr>
            <a:noAutofit/>
          </a:bodyPr>
          <a:lstStyle/>
          <a:p>
            <a:r>
              <a:rPr lang="de-DE" sz="2500" dirty="0"/>
              <a:t>Kriterien für „gute“ </a:t>
            </a:r>
            <a:r>
              <a:rPr lang="de-DE" sz="2500" dirty="0" smtClean="0"/>
              <a:t>Prüfungsaufgaben – </a:t>
            </a:r>
            <a:r>
              <a:rPr lang="de-DE" sz="2500" dirty="0"/>
              <a:t>Beispiel: Abitur</a:t>
            </a:r>
          </a:p>
        </p:txBody>
      </p:sp>
    </p:spTree>
    <p:extLst>
      <p:ext uri="{BB962C8B-B14F-4D97-AF65-F5344CB8AC3E}">
        <p14:creationId xmlns:p14="http://schemas.microsoft.com/office/powerpoint/2010/main" val="16053763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Arbeitsphase</a:t>
            </a:r>
          </a:p>
        </p:txBody>
      </p:sp>
      <p:grpSp>
        <p:nvGrpSpPr>
          <p:cNvPr id="8" name="Gruppierung 7"/>
          <p:cNvGrpSpPr/>
          <p:nvPr/>
        </p:nvGrpSpPr>
        <p:grpSpPr>
          <a:xfrm>
            <a:off x="-252536" y="1340768"/>
            <a:ext cx="3528392" cy="2304256"/>
            <a:chOff x="-252536" y="1340768"/>
            <a:chExt cx="3528392" cy="2304256"/>
          </a:xfrm>
        </p:grpSpPr>
        <p:sp>
          <p:nvSpPr>
            <p:cNvPr id="7" name="Rechteck 6"/>
            <p:cNvSpPr/>
            <p:nvPr/>
          </p:nvSpPr>
          <p:spPr bwMode="auto">
            <a:xfrm>
              <a:off x="-252536" y="1340768"/>
              <a:ext cx="3528392" cy="2304256"/>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3" name="Inhaltsplatzhalter 2"/>
            <p:cNvSpPr txBox="1">
              <a:spLocks/>
            </p:cNvSpPr>
            <p:nvPr/>
          </p:nvSpPr>
          <p:spPr>
            <a:xfrm>
              <a:off x="323528" y="1600201"/>
              <a:ext cx="2746648" cy="1756792"/>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marL="0" indent="0" eaLnBrk="1" hangingPunct="1">
                <a:buNone/>
              </a:pPr>
              <a:r>
                <a:rPr lang="de-DE" sz="2200" kern="0" dirty="0"/>
                <a:t>Modifizieren Sie eine Prüfungsaufgabe im Sinne der entwickelten Kriterien (arbeitsteilig).</a:t>
              </a:r>
            </a:p>
            <a:p>
              <a:pPr marL="0" indent="0" eaLnBrk="1" hangingPunct="1">
                <a:buNone/>
              </a:pPr>
              <a:endParaRPr lang="de-DE" kern="0" dirty="0"/>
            </a:p>
          </p:txBody>
        </p:sp>
      </p:grpSp>
      <p:pic>
        <p:nvPicPr>
          <p:cNvPr id="5" name="Bild 4"/>
          <p:cNvPicPr>
            <a:picLocks noChangeAspect="1"/>
          </p:cNvPicPr>
          <p:nvPr/>
        </p:nvPicPr>
        <p:blipFill>
          <a:blip r:embed="rId5"/>
          <a:stretch>
            <a:fillRect/>
          </a:stretch>
        </p:blipFill>
        <p:spPr>
          <a:xfrm>
            <a:off x="3419872" y="1340768"/>
            <a:ext cx="5327714" cy="3553544"/>
          </a:xfrm>
          <a:prstGeom prst="rect">
            <a:avLst/>
          </a:prstGeom>
        </p:spPr>
      </p:pic>
      <p:sp>
        <p:nvSpPr>
          <p:cNvPr id="6" name="Textfeld 5"/>
          <p:cNvSpPr txBox="1"/>
          <p:nvPr/>
        </p:nvSpPr>
        <p:spPr>
          <a:xfrm>
            <a:off x="3407841" y="4953580"/>
            <a:ext cx="2980111" cy="276999"/>
          </a:xfrm>
          <a:prstGeom prst="rect">
            <a:avLst/>
          </a:prstGeom>
          <a:noFill/>
        </p:spPr>
        <p:txBody>
          <a:bodyPr wrap="none" rtlCol="0">
            <a:spAutoFit/>
          </a:bodyPr>
          <a:lstStyle/>
          <a:p>
            <a:r>
              <a:rPr lang="de-DE" sz="1200" dirty="0">
                <a:ea typeface="Arial" charset="0"/>
                <a:cs typeface="Arial" charset="0"/>
              </a:rPr>
              <a:t>Foto: MAD Modify, Lizenz: CC BY-SA 3.0</a:t>
            </a:r>
          </a:p>
        </p:txBody>
      </p:sp>
    </p:spTree>
    <p:extLst>
      <p:ext uri="{BB962C8B-B14F-4D97-AF65-F5344CB8AC3E}">
        <p14:creationId xmlns:p14="http://schemas.microsoft.com/office/powerpoint/2010/main" val="20471401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indent="0">
              <a:buNone/>
            </a:pPr>
            <a:r>
              <a:rPr lang="de-DE" sz="2200" dirty="0"/>
              <a:t>Bei der Konstruktion von Prüfungsaufgaben sind viele Aspekte zu </a:t>
            </a:r>
            <a:r>
              <a:rPr lang="de-DE" sz="2200" dirty="0" smtClean="0"/>
              <a:t>berücksichtigen, die nicht immer leicht zu steuern sind und insgesamt eine große Herausforderung darstellen.</a:t>
            </a:r>
            <a:endParaRPr lang="de-DE" sz="2200" dirty="0"/>
          </a:p>
          <a:p>
            <a:pPr marL="0" indent="0">
              <a:buNone/>
            </a:pPr>
            <a:endParaRPr lang="de-DE" dirty="0"/>
          </a:p>
        </p:txBody>
      </p:sp>
      <p:sp>
        <p:nvSpPr>
          <p:cNvPr id="2" name="Titel 1"/>
          <p:cNvSpPr>
            <a:spLocks noGrp="1"/>
          </p:cNvSpPr>
          <p:nvPr>
            <p:ph type="title"/>
          </p:nvPr>
        </p:nvSpPr>
        <p:spPr/>
        <p:txBody>
          <a:bodyPr>
            <a:normAutofit/>
          </a:bodyPr>
          <a:lstStyle/>
          <a:p>
            <a:r>
              <a:rPr lang="de-DE" sz="2500" dirty="0"/>
              <a:t>Prüfungsaufgaben</a:t>
            </a:r>
          </a:p>
        </p:txBody>
      </p:sp>
      <p:pic>
        <p:nvPicPr>
          <p:cNvPr id="5" name="Bild 4"/>
          <p:cNvPicPr>
            <a:picLocks noChangeAspect="1"/>
          </p:cNvPicPr>
          <p:nvPr/>
        </p:nvPicPr>
        <p:blipFill rotWithShape="1">
          <a:blip r:embed="rId3"/>
          <a:srcRect t="20871"/>
          <a:stretch/>
        </p:blipFill>
        <p:spPr>
          <a:xfrm>
            <a:off x="1403648" y="2348880"/>
            <a:ext cx="6294374" cy="3331675"/>
          </a:xfrm>
          <a:prstGeom prst="rect">
            <a:avLst/>
          </a:prstGeom>
        </p:spPr>
      </p:pic>
      <p:sp>
        <p:nvSpPr>
          <p:cNvPr id="6" name="Rechteck 5"/>
          <p:cNvSpPr/>
          <p:nvPr/>
        </p:nvSpPr>
        <p:spPr>
          <a:xfrm>
            <a:off x="1403648" y="5691419"/>
            <a:ext cx="4572000" cy="276999"/>
          </a:xfrm>
          <a:prstGeom prst="rect">
            <a:avLst/>
          </a:prstGeom>
        </p:spPr>
        <p:txBody>
          <a:bodyPr>
            <a:spAutoFit/>
          </a:bodyPr>
          <a:lstStyle/>
          <a:p>
            <a:r>
              <a:rPr lang="de-DE" sz="1200" dirty="0">
                <a:latin typeface="Calibri" charset="0"/>
                <a:ea typeface="Calibri" charset="0"/>
                <a:cs typeface="Calibri" charset="0"/>
              </a:rPr>
              <a:t>Foto: Michael Lucan, Lizenz: CC BY-SA 3.0</a:t>
            </a:r>
          </a:p>
        </p:txBody>
      </p:sp>
    </p:spTree>
    <p:extLst>
      <p:ext uri="{BB962C8B-B14F-4D97-AF65-F5344CB8AC3E}">
        <p14:creationId xmlns:p14="http://schemas.microsoft.com/office/powerpoint/2010/main" val="17115127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lstStyle/>
          <a:p>
            <a:pPr marL="0" indent="0">
              <a:buNone/>
            </a:pPr>
            <a:r>
              <a:rPr lang="de-DE" sz="2200" b="1" dirty="0">
                <a:latin typeface="Calibri" charset="0"/>
                <a:ea typeface="Calibri" charset="0"/>
                <a:cs typeface="Calibri" charset="0"/>
              </a:rPr>
              <a:t>Mögliche Fragen:</a:t>
            </a:r>
          </a:p>
          <a:p>
            <a:r>
              <a:rPr lang="de-DE" sz="2200" b="1" dirty="0">
                <a:latin typeface="Calibri" charset="0"/>
                <a:ea typeface="Calibri" charset="0"/>
                <a:cs typeface="Calibri" charset="0"/>
              </a:rPr>
              <a:t>Frage 1:</a:t>
            </a:r>
            <a:r>
              <a:rPr lang="de-DE" sz="2200" dirty="0">
                <a:latin typeface="Calibri" charset="0"/>
                <a:ea typeface="Calibri" charset="0"/>
                <a:cs typeface="Calibri" charset="0"/>
              </a:rPr>
              <a:t> Wie kann für die Zukunft der Einsatz </a:t>
            </a:r>
            <a:r>
              <a:rPr lang="de-DE" sz="2200" b="1" dirty="0">
                <a:latin typeface="Calibri" charset="0"/>
                <a:ea typeface="Calibri" charset="0"/>
                <a:cs typeface="Calibri" charset="0"/>
              </a:rPr>
              <a:t>digitaler Werkzeuge</a:t>
            </a:r>
            <a:r>
              <a:rPr lang="de-DE" sz="2200" dirty="0">
                <a:latin typeface="Calibri" charset="0"/>
                <a:ea typeface="Calibri" charset="0"/>
                <a:cs typeface="Calibri" charset="0"/>
              </a:rPr>
              <a:t> in Prüfungen organisiert werden? </a:t>
            </a:r>
          </a:p>
          <a:p>
            <a:r>
              <a:rPr lang="de-DE" sz="2200" b="1" dirty="0">
                <a:latin typeface="Calibri" charset="0"/>
                <a:ea typeface="Calibri" charset="0"/>
                <a:cs typeface="Calibri" charset="0"/>
              </a:rPr>
              <a:t>Frage 2:</a:t>
            </a:r>
            <a:r>
              <a:rPr lang="de-DE" sz="2200" dirty="0">
                <a:latin typeface="Calibri" charset="0"/>
                <a:ea typeface="Calibri" charset="0"/>
                <a:cs typeface="Calibri" charset="0"/>
              </a:rPr>
              <a:t>  </a:t>
            </a:r>
            <a:r>
              <a:rPr lang="de-DE" sz="2200" dirty="0" smtClean="0">
                <a:latin typeface="Calibri" charset="0"/>
                <a:ea typeface="Calibri" charset="0"/>
                <a:cs typeface="Calibri" charset="0"/>
              </a:rPr>
              <a:t>Inwieweit </a:t>
            </a:r>
            <a:r>
              <a:rPr lang="de-DE" sz="2200" dirty="0">
                <a:latin typeface="Calibri" charset="0"/>
                <a:ea typeface="Calibri" charset="0"/>
                <a:cs typeface="Calibri" charset="0"/>
              </a:rPr>
              <a:t>können </a:t>
            </a:r>
            <a:r>
              <a:rPr lang="de-DE" sz="2200" b="1" dirty="0">
                <a:latin typeface="Calibri" charset="0"/>
                <a:ea typeface="Calibri" charset="0"/>
                <a:cs typeface="Calibri" charset="0"/>
              </a:rPr>
              <a:t>rechnerfreie Anteile</a:t>
            </a:r>
            <a:r>
              <a:rPr lang="de-DE" sz="2200" dirty="0">
                <a:latin typeface="Calibri" charset="0"/>
                <a:ea typeface="Calibri" charset="0"/>
                <a:cs typeface="Calibri" charset="0"/>
              </a:rPr>
              <a:t>, die nicht nur Kalkül, sondern auch Verständnis abprüfen, sinnvoll sein? </a:t>
            </a:r>
          </a:p>
          <a:p>
            <a:r>
              <a:rPr lang="de-DE" sz="2200" b="1" dirty="0">
                <a:latin typeface="Calibri" charset="0"/>
                <a:ea typeface="Calibri" charset="0"/>
                <a:cs typeface="Calibri" charset="0"/>
              </a:rPr>
              <a:t>Frage 3: </a:t>
            </a:r>
            <a:r>
              <a:rPr lang="de-DE" sz="2200" dirty="0">
                <a:latin typeface="Calibri" charset="0"/>
                <a:ea typeface="Calibri" charset="0"/>
                <a:cs typeface="Calibri" charset="0"/>
              </a:rPr>
              <a:t>Mit welchen Einschränkungen lässt sich </a:t>
            </a:r>
            <a:r>
              <a:rPr lang="de-DE" sz="2200" b="1" dirty="0">
                <a:latin typeface="Calibri" charset="0"/>
                <a:ea typeface="Calibri" charset="0"/>
                <a:cs typeface="Calibri" charset="0"/>
              </a:rPr>
              <a:t>Modellierung</a:t>
            </a:r>
            <a:r>
              <a:rPr lang="de-DE" sz="2200" dirty="0">
                <a:latin typeface="Calibri" charset="0"/>
                <a:ea typeface="Calibri" charset="0"/>
                <a:cs typeface="Calibri" charset="0"/>
              </a:rPr>
              <a:t> auch in Prüfungssituationen durchführen? </a:t>
            </a:r>
          </a:p>
          <a:p>
            <a:r>
              <a:rPr lang="de-DE" sz="2200" b="1" dirty="0">
                <a:latin typeface="Calibri" charset="0"/>
                <a:ea typeface="Calibri" charset="0"/>
                <a:cs typeface="Calibri" charset="0"/>
              </a:rPr>
              <a:t>…</a:t>
            </a:r>
            <a:endParaRPr lang="de-DE" sz="2200" dirty="0">
              <a:latin typeface="Calibri" charset="0"/>
              <a:ea typeface="Calibri" charset="0"/>
              <a:cs typeface="Calibri"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2" name="Titel 1"/>
          <p:cNvSpPr>
            <a:spLocks noGrp="1"/>
          </p:cNvSpPr>
          <p:nvPr>
            <p:ph type="title"/>
          </p:nvPr>
        </p:nvSpPr>
        <p:spPr/>
        <p:txBody>
          <a:bodyPr>
            <a:normAutofit/>
          </a:bodyPr>
          <a:lstStyle/>
          <a:p>
            <a:r>
              <a:rPr lang="de-DE" sz="2500" dirty="0"/>
              <a:t>Diskussion „Rechner und Leistungsüberprüfung“</a:t>
            </a:r>
          </a:p>
        </p:txBody>
      </p:sp>
    </p:spTree>
    <p:extLst>
      <p:ext uri="{BB962C8B-B14F-4D97-AF65-F5344CB8AC3E}">
        <p14:creationId xmlns:p14="http://schemas.microsoft.com/office/powerpoint/2010/main" val="1950862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7740" y="548680"/>
            <a:ext cx="3380764" cy="618436"/>
          </a:xfrm>
          <a:prstGeom prst="rect">
            <a:avLst/>
          </a:prstGeom>
        </p:spPr>
      </p:pic>
      <p:sp>
        <p:nvSpPr>
          <p:cNvPr id="6" name="Titel 11"/>
          <p:cNvSpPr txBox="1">
            <a:spLocks/>
          </p:cNvSpPr>
          <p:nvPr/>
        </p:nvSpPr>
        <p:spPr>
          <a:xfrm>
            <a:off x="633963" y="1997968"/>
            <a:ext cx="6170285"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1"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kern="0" dirty="0" smtClean="0">
                <a:solidFill>
                  <a:schemeClr val="tx2"/>
                </a:solidFill>
              </a:rPr>
              <a:t>Baustein 4 | Prüfungen </a:t>
            </a:r>
            <a:br>
              <a:rPr lang="de-DE" kern="0" dirty="0" smtClean="0">
                <a:solidFill>
                  <a:schemeClr val="tx2"/>
                </a:solidFill>
              </a:rPr>
            </a:br>
            <a:r>
              <a:rPr lang="de-DE" b="0" kern="0" dirty="0" smtClean="0">
                <a:solidFill>
                  <a:schemeClr val="tx2"/>
                </a:solidFill>
              </a:rPr>
              <a:t>Digitale </a:t>
            </a:r>
            <a:r>
              <a:rPr lang="de-DE" b="0" kern="0" dirty="0">
                <a:solidFill>
                  <a:schemeClr val="tx2"/>
                </a:solidFill>
              </a:rPr>
              <a:t>Werkzeuge in Prüfungssituationen </a:t>
            </a:r>
          </a:p>
        </p:txBody>
      </p:sp>
    </p:spTree>
    <p:extLst>
      <p:ext uri="{BB962C8B-B14F-4D97-AF65-F5344CB8AC3E}">
        <p14:creationId xmlns:p14="http://schemas.microsoft.com/office/powerpoint/2010/main" val="1030029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252536" y="1916832"/>
            <a:ext cx="7992888"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Prüfungsaufgaben beim </a:t>
            </a:r>
            <a:r>
              <a:rPr lang="de-DE" sz="2500" dirty="0"/>
              <a:t>R</a:t>
            </a:r>
            <a:r>
              <a:rPr lang="de-DE" sz="2500" dirty="0" smtClean="0"/>
              <a:t>echnereinsatz</a:t>
            </a:r>
            <a:endParaRPr lang="de-DE" sz="2500" dirty="0"/>
          </a:p>
          <a:p>
            <a:pPr marL="514350" indent="-514350">
              <a:buClr>
                <a:srgbClr val="327A86"/>
              </a:buClr>
              <a:buAutoNum type="arabicPeriod"/>
            </a:pPr>
            <a:r>
              <a:rPr lang="de-DE" sz="2500" dirty="0" smtClean="0">
                <a:solidFill>
                  <a:schemeClr val="tx2"/>
                </a:solidFill>
              </a:rPr>
              <a:t>Dokumentation beim Einsatz digitaler Werkzeuge</a:t>
            </a:r>
            <a:endParaRPr lang="de-DE" sz="2500" dirty="0" smtClean="0"/>
          </a:p>
          <a:p>
            <a:pPr marL="514350" indent="-514350">
              <a:buClr>
                <a:srgbClr val="327A86"/>
              </a:buClr>
              <a:buAutoNum type="arabicPeriod"/>
            </a:pPr>
            <a:r>
              <a:rPr lang="de-DE" sz="2500" dirty="0" smtClean="0"/>
              <a:t>Gründe für den Einsatz digitaler Werkzeuge</a:t>
            </a:r>
          </a:p>
          <a:p>
            <a:pPr marL="514350" indent="-514350">
              <a:buClr>
                <a:srgbClr val="327A86"/>
              </a:buClr>
              <a:buAutoNum type="arabicPeriod"/>
            </a:pPr>
            <a:r>
              <a:rPr lang="de-DE" sz="2500" dirty="0" smtClean="0"/>
              <a:t>Abschluss</a:t>
            </a:r>
          </a:p>
        </p:txBody>
      </p:sp>
    </p:spTree>
    <p:extLst>
      <p:ext uri="{BB962C8B-B14F-4D97-AF65-F5344CB8AC3E}">
        <p14:creationId xmlns:p14="http://schemas.microsoft.com/office/powerpoint/2010/main" val="38357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324544" y="947208"/>
            <a:ext cx="8784976" cy="129641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5" name="Inhaltsplatzhalter 4"/>
          <p:cNvSpPr>
            <a:spLocks noGrp="1"/>
          </p:cNvSpPr>
          <p:nvPr>
            <p:ph idx="1"/>
          </p:nvPr>
        </p:nvSpPr>
        <p:spPr>
          <a:xfrm>
            <a:off x="323528" y="1124744"/>
            <a:ext cx="7992888" cy="914139"/>
          </a:xfrm>
        </p:spPr>
        <p:txBody>
          <a:bodyPr/>
          <a:lstStyle/>
          <a:p>
            <a:pPr marL="0" indent="0" fontAlgn="auto">
              <a:spcBef>
                <a:spcPts val="0"/>
              </a:spcBef>
              <a:spcAft>
                <a:spcPts val="0"/>
              </a:spcAft>
              <a:buClrTx/>
              <a:buNone/>
            </a:pPr>
            <a:r>
              <a:rPr lang="de-DE" dirty="0"/>
              <a:t>Gegeben sei die Funktion </a:t>
            </a:r>
            <a:r>
              <a:rPr lang="de-DE" i="1" dirty="0"/>
              <a:t>f</a:t>
            </a:r>
            <a:r>
              <a:rPr lang="de-DE" dirty="0"/>
              <a:t> mit </a:t>
            </a:r>
            <a:r>
              <a:rPr lang="de-DE" i="1" dirty="0"/>
              <a:t>f(x</a:t>
            </a:r>
            <a:r>
              <a:rPr lang="de-DE" i="1" dirty="0" smtClean="0"/>
              <a:t>) = 3x</a:t>
            </a:r>
            <a:r>
              <a:rPr lang="de-DE" i="1" baseline="30000" dirty="0" smtClean="0"/>
              <a:t>2 </a:t>
            </a:r>
            <a:r>
              <a:rPr lang="de-DE" i="1" dirty="0" smtClean="0"/>
              <a:t>+ 5x + 4</a:t>
            </a:r>
            <a:r>
              <a:rPr lang="de-DE" dirty="0"/>
              <a:t>. Zeigen Sie, ob die Funktion </a:t>
            </a:r>
            <a:r>
              <a:rPr lang="de-DE" i="1" dirty="0" smtClean="0"/>
              <a:t>f</a:t>
            </a:r>
            <a:r>
              <a:rPr lang="de-DE" dirty="0"/>
              <a:t> </a:t>
            </a:r>
            <a:r>
              <a:rPr lang="de-DE" dirty="0" smtClean="0"/>
              <a:t>Schnittpunkte </a:t>
            </a:r>
            <a:r>
              <a:rPr lang="de-DE" dirty="0"/>
              <a:t>mit ihrer Ableitungsfunktion hat und bestimmen Sie diese Punkte falls vorhanden.</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2" name="Titel 1"/>
          <p:cNvSpPr>
            <a:spLocks noGrp="1"/>
          </p:cNvSpPr>
          <p:nvPr>
            <p:ph type="title"/>
          </p:nvPr>
        </p:nvSpPr>
        <p:spPr/>
        <p:txBody>
          <a:bodyPr>
            <a:normAutofit/>
          </a:bodyPr>
          <a:lstStyle/>
          <a:p>
            <a:r>
              <a:rPr lang="de-DE" sz="2500" dirty="0"/>
              <a:t>Ein Beispiel</a:t>
            </a:r>
          </a:p>
        </p:txBody>
      </p:sp>
      <p:pic>
        <p:nvPicPr>
          <p:cNvPr id="6" name="Bild 3"/>
          <p:cNvPicPr>
            <a:picLocks noChangeAspect="1"/>
          </p:cNvPicPr>
          <p:nvPr/>
        </p:nvPicPr>
        <p:blipFill rotWithShape="1">
          <a:blip r:embed="rId3"/>
          <a:srcRect t="3648"/>
          <a:stretch/>
        </p:blipFill>
        <p:spPr>
          <a:xfrm>
            <a:off x="192783" y="4068472"/>
            <a:ext cx="6224679" cy="20635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Rechteck 7"/>
          <p:cNvSpPr/>
          <p:nvPr/>
        </p:nvSpPr>
        <p:spPr bwMode="auto">
          <a:xfrm>
            <a:off x="6548206" y="4005064"/>
            <a:ext cx="2920337" cy="2190414"/>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9" name="Inhaltsplatzhalter 2"/>
          <p:cNvSpPr txBox="1">
            <a:spLocks/>
          </p:cNvSpPr>
          <p:nvPr/>
        </p:nvSpPr>
        <p:spPr>
          <a:xfrm>
            <a:off x="6588224" y="4077073"/>
            <a:ext cx="2746648" cy="1944216"/>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4"/>
              </a:buBlip>
              <a:defRPr sz="1200">
                <a:solidFill>
                  <a:schemeClr val="tx1"/>
                </a:solidFill>
                <a:latin typeface="+mn-lt"/>
                <a:ea typeface="+mn-ea"/>
              </a:defRPr>
            </a:lvl6pPr>
            <a:lvl7pPr marL="2971800" indent="-228600" algn="l" rtl="0" fontAlgn="base">
              <a:spcBef>
                <a:spcPct val="20000"/>
              </a:spcBef>
              <a:spcAft>
                <a:spcPct val="0"/>
              </a:spcAft>
              <a:buBlip>
                <a:blip r:embed="rId5"/>
              </a:buBlip>
              <a:defRPr sz="1200">
                <a:solidFill>
                  <a:schemeClr val="tx1"/>
                </a:solidFill>
                <a:latin typeface="+mn-lt"/>
                <a:ea typeface="+mn-ea"/>
              </a:defRPr>
            </a:lvl7pPr>
            <a:lvl8pPr marL="3429000" indent="-228600" algn="l" rtl="0" fontAlgn="base">
              <a:spcBef>
                <a:spcPct val="20000"/>
              </a:spcBef>
              <a:spcAft>
                <a:spcPct val="0"/>
              </a:spcAft>
              <a:buBlip>
                <a:blip r:embed="rId5"/>
              </a:buBlip>
              <a:defRPr sz="1200">
                <a:solidFill>
                  <a:schemeClr val="tx1"/>
                </a:solidFill>
                <a:latin typeface="+mn-lt"/>
                <a:ea typeface="+mn-ea"/>
              </a:defRPr>
            </a:lvl8pPr>
            <a:lvl9pPr marL="3886200" indent="-228600" algn="l" rtl="0" fontAlgn="base">
              <a:spcBef>
                <a:spcPct val="20000"/>
              </a:spcBef>
              <a:spcAft>
                <a:spcPct val="0"/>
              </a:spcAft>
              <a:buBlip>
                <a:blip r:embed="rId5"/>
              </a:buBlip>
              <a:defRPr sz="1200">
                <a:solidFill>
                  <a:schemeClr val="tx1"/>
                </a:solidFill>
                <a:latin typeface="+mn-lt"/>
                <a:ea typeface="+mn-ea"/>
              </a:defRPr>
            </a:lvl9pPr>
          </a:lstStyle>
          <a:p>
            <a:pPr marL="0" indent="0" eaLnBrk="1" hangingPunct="1">
              <a:buNone/>
            </a:pPr>
            <a:r>
              <a:rPr lang="de-DE" sz="2200" kern="0" dirty="0"/>
              <a:t>Halten Sie die Dokumentation für angemessen? </a:t>
            </a:r>
          </a:p>
          <a:p>
            <a:pPr marL="0" indent="0" eaLnBrk="1" hangingPunct="1">
              <a:buNone/>
            </a:pPr>
            <a:r>
              <a:rPr lang="de-DE" sz="2200" kern="0" dirty="0"/>
              <a:t>Diskutieren Sie zu zweit. </a:t>
            </a:r>
          </a:p>
          <a:p>
            <a:pPr marL="0" indent="0" eaLnBrk="1" hangingPunct="1">
              <a:buNone/>
            </a:pPr>
            <a:endParaRPr lang="de-DE" kern="0" dirty="0"/>
          </a:p>
        </p:txBody>
      </p:sp>
      <p:pic>
        <p:nvPicPr>
          <p:cNvPr id="10" name="Bild 9"/>
          <p:cNvPicPr>
            <a:picLocks noChangeAspect="1"/>
          </p:cNvPicPr>
          <p:nvPr/>
        </p:nvPicPr>
        <p:blipFill rotWithShape="1">
          <a:blip r:embed="rId6"/>
          <a:srcRect t="8529"/>
          <a:stretch/>
        </p:blipFill>
        <p:spPr>
          <a:xfrm>
            <a:off x="186669" y="2213072"/>
            <a:ext cx="8676456" cy="12879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013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9" presetClass="emph" presetSubtype="0" nodeType="withEffect">
                                  <p:stCondLst>
                                    <p:cond delay="0"/>
                                  </p:stCondLst>
                                  <p:childTnLst>
                                    <p:set>
                                      <p:cBhvr rctx="PPT">
                                        <p:cTn id="12" dur="indefinite"/>
                                        <p:tgtEl>
                                          <p:spTgt spid="10"/>
                                        </p:tgtEl>
                                        <p:attrNameLst>
                                          <p:attrName>style.opacity</p:attrName>
                                        </p:attrNameLst>
                                      </p:cBhvr>
                                      <p:to>
                                        <p:strVal val="0.5"/>
                                      </p:to>
                                    </p:set>
                                    <p:animEffect filter="image" prLst="opacity: 0.5">
                                      <p:cBhvr rctx="IE">
                                        <p:cTn id="13"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324544" y="947208"/>
            <a:ext cx="8784976" cy="129641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pic>
        <p:nvPicPr>
          <p:cNvPr id="13" name="Bild 3"/>
          <p:cNvPicPr>
            <a:picLocks noChangeAspect="1"/>
          </p:cNvPicPr>
          <p:nvPr/>
        </p:nvPicPr>
        <p:blipFill rotWithShape="1">
          <a:blip r:embed="rId3"/>
          <a:srcRect t="3648"/>
          <a:stretch/>
        </p:blipFill>
        <p:spPr>
          <a:xfrm>
            <a:off x="192783" y="4068472"/>
            <a:ext cx="6224679" cy="20635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Inhaltsplatzhalter 4"/>
          <p:cNvSpPr>
            <a:spLocks noGrp="1"/>
          </p:cNvSpPr>
          <p:nvPr>
            <p:ph idx="1"/>
          </p:nvPr>
        </p:nvSpPr>
        <p:spPr>
          <a:xfrm>
            <a:off x="323528" y="1124744"/>
            <a:ext cx="7920880" cy="5400600"/>
          </a:xfrm>
        </p:spPr>
        <p:txBody>
          <a:bodyPr/>
          <a:lstStyle/>
          <a:p>
            <a:pPr marL="0" indent="0" fontAlgn="auto">
              <a:spcBef>
                <a:spcPts val="0"/>
              </a:spcBef>
              <a:spcAft>
                <a:spcPts val="0"/>
              </a:spcAft>
              <a:buClrTx/>
              <a:buNone/>
            </a:pPr>
            <a:r>
              <a:rPr lang="de-DE" dirty="0"/>
              <a:t>Gegeben sei die Funktion </a:t>
            </a:r>
            <a:r>
              <a:rPr lang="de-DE" i="1" dirty="0"/>
              <a:t>f</a:t>
            </a:r>
            <a:r>
              <a:rPr lang="de-DE" dirty="0"/>
              <a:t> mit </a:t>
            </a:r>
            <a:r>
              <a:rPr lang="de-DE" i="1"/>
              <a:t>f(x</a:t>
            </a:r>
            <a:r>
              <a:rPr lang="de-DE" i="1" smtClean="0"/>
              <a:t>) = 3x</a:t>
            </a:r>
            <a:r>
              <a:rPr lang="de-DE" i="1" baseline="30000" smtClean="0"/>
              <a:t>2 </a:t>
            </a:r>
            <a:r>
              <a:rPr lang="de-DE" i="1" smtClean="0"/>
              <a:t>+ 5x + 4</a:t>
            </a:r>
            <a:r>
              <a:rPr lang="de-DE" dirty="0"/>
              <a:t>. Zeigen Sie, ob die Funktion </a:t>
            </a:r>
            <a:r>
              <a:rPr lang="de-DE" i="1" dirty="0"/>
              <a:t>f</a:t>
            </a:r>
            <a:r>
              <a:rPr lang="de-DE" dirty="0"/>
              <a:t> Schnittpunkte mit ihrer Ableitungsfunktion hat und bestimmen Sie diese Punkte falls vorhanden.</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2" name="Titel 1"/>
          <p:cNvSpPr>
            <a:spLocks noGrp="1"/>
          </p:cNvSpPr>
          <p:nvPr>
            <p:ph type="title"/>
          </p:nvPr>
        </p:nvSpPr>
        <p:spPr/>
        <p:txBody>
          <a:bodyPr>
            <a:normAutofit/>
          </a:bodyPr>
          <a:lstStyle/>
          <a:p>
            <a:r>
              <a:rPr lang="de-DE" sz="2500" dirty="0"/>
              <a:t>Ein Beispiel</a:t>
            </a:r>
          </a:p>
        </p:txBody>
      </p:sp>
      <p:sp>
        <p:nvSpPr>
          <p:cNvPr id="8" name="Abgerundetes Rechteck 7"/>
          <p:cNvSpPr/>
          <p:nvPr/>
        </p:nvSpPr>
        <p:spPr bwMode="auto">
          <a:xfrm>
            <a:off x="179512" y="5516800"/>
            <a:ext cx="4320000" cy="1224000"/>
          </a:xfrm>
          <a:prstGeom prst="round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dirty="0">
                <a:latin typeface="+mn-lt"/>
              </a:rPr>
              <a:t>JA, ist angemessen: </a:t>
            </a:r>
          </a:p>
          <a:p>
            <a:pPr algn="ctr"/>
            <a:r>
              <a:rPr lang="de-DE" sz="1800" dirty="0">
                <a:latin typeface="+mn-lt"/>
              </a:rPr>
              <a:t>Vorgehen wird protokolliert, Bedienungshinweise, Tastenverweise, ...</a:t>
            </a:r>
          </a:p>
        </p:txBody>
      </p:sp>
      <p:sp>
        <p:nvSpPr>
          <p:cNvPr id="9" name="Abgerundetes Rechteck 8"/>
          <p:cNvSpPr/>
          <p:nvPr/>
        </p:nvSpPr>
        <p:spPr bwMode="auto">
          <a:xfrm>
            <a:off x="4676344" y="5517368"/>
            <a:ext cx="4320000" cy="1224000"/>
          </a:xfrm>
          <a:prstGeom prst="round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dirty="0">
                <a:latin typeface="+mn-lt"/>
              </a:rPr>
              <a:t>NEIN, ist nicht angemessen: </a:t>
            </a:r>
          </a:p>
          <a:p>
            <a:pPr algn="ctr"/>
            <a:r>
              <a:rPr lang="de-DE" sz="1800" dirty="0">
                <a:latin typeface="+mn-lt"/>
              </a:rPr>
              <a:t>fehlende Mathematik, Bedienung statt Argumente, zu wenig formalisiert</a:t>
            </a:r>
          </a:p>
        </p:txBody>
      </p:sp>
      <p:pic>
        <p:nvPicPr>
          <p:cNvPr id="10" name="Bild 9"/>
          <p:cNvPicPr>
            <a:picLocks noChangeAspect="1"/>
          </p:cNvPicPr>
          <p:nvPr/>
        </p:nvPicPr>
        <p:blipFill rotWithShape="1">
          <a:blip r:embed="rId4"/>
          <a:srcRect t="8529"/>
          <a:stretch/>
        </p:blipFill>
        <p:spPr>
          <a:xfrm>
            <a:off x="186669" y="2213072"/>
            <a:ext cx="8676456" cy="12879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0607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9" presetClass="emph" presetSubtype="0" nodeType="withEffect">
                                  <p:stCondLst>
                                    <p:cond delay="0"/>
                                  </p:stCondLst>
                                  <p:childTnLst>
                                    <p:set>
                                      <p:cBhvr rctx="PPT">
                                        <p:cTn id="8" dur="indefinite"/>
                                        <p:tgtEl>
                                          <p:spTgt spid="10"/>
                                        </p:tgtEl>
                                        <p:attrNameLst>
                                          <p:attrName>style.opacity</p:attrName>
                                        </p:attrNameLst>
                                      </p:cBhvr>
                                      <p:to>
                                        <p:strVal val="0.5"/>
                                      </p:to>
                                    </p:set>
                                    <p:animEffect filter="image" prLst="opacity: 0.5">
                                      <p:cBhvr rctx="IE">
                                        <p:cTn id="9" dur="indefinite"/>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Curriculare Vorgaben</a:t>
            </a:r>
          </a:p>
        </p:txBody>
      </p:sp>
      <p:sp>
        <p:nvSpPr>
          <p:cNvPr id="3" name="Textfeld 10"/>
          <p:cNvSpPr txBox="1">
            <a:spLocks noChangeArrowheads="1"/>
          </p:cNvSpPr>
          <p:nvPr/>
        </p:nvSpPr>
        <p:spPr bwMode="auto">
          <a:xfrm>
            <a:off x="302904" y="4653136"/>
            <a:ext cx="8224944" cy="1600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dirty="0">
                <a:latin typeface="Calibri" charset="0"/>
                <a:ea typeface="Calibri" charset="0"/>
                <a:cs typeface="Calibri" charset="0"/>
              </a:rPr>
              <a:t>Kriterien für eine abgestimmte Verwendung von Fach- und Werkzeugsprache</a:t>
            </a:r>
          </a:p>
          <a:p>
            <a:pPr eaLnBrk="1" hangingPunct="1"/>
            <a:r>
              <a:rPr lang="de-DE" sz="2000" dirty="0">
                <a:latin typeface="Calibri" charset="0"/>
                <a:ea typeface="Calibri" charset="0"/>
                <a:cs typeface="Calibri" charset="0"/>
              </a:rPr>
              <a:t>Formulierung von Standards für die Nutzung von Fach- und Werkzeugsprache</a:t>
            </a:r>
          </a:p>
          <a:p>
            <a:pPr eaLnBrk="1" hangingPunct="1"/>
            <a:r>
              <a:rPr lang="de-DE" sz="2000" dirty="0">
                <a:latin typeface="Calibri" charset="0"/>
                <a:ea typeface="Calibri" charset="0"/>
                <a:cs typeface="Calibri" charset="0"/>
              </a:rPr>
              <a:t>Produkt (Ergebnisse) und Prozess (Lösungsweg) muss sichtbar </a:t>
            </a:r>
            <a:r>
              <a:rPr lang="de-DE" sz="2000" dirty="0" smtClean="0">
                <a:latin typeface="Calibri" charset="0"/>
                <a:ea typeface="Calibri" charset="0"/>
                <a:cs typeface="Calibri" charset="0"/>
              </a:rPr>
              <a:t>werden</a:t>
            </a:r>
            <a:endParaRPr lang="de-DE" sz="2000" dirty="0">
              <a:latin typeface="Calibri" charset="0"/>
              <a:ea typeface="Calibri" charset="0"/>
              <a:cs typeface="Calibri" charset="0"/>
            </a:endParaRPr>
          </a:p>
          <a:p>
            <a:pPr eaLnBrk="1" hangingPunct="1"/>
            <a:endParaRPr lang="de-DE" sz="2000" dirty="0">
              <a:latin typeface="Calibri" charset="0"/>
              <a:ea typeface="Calibri" charset="0"/>
              <a:cs typeface="Calibri" charset="0"/>
            </a:endParaRPr>
          </a:p>
          <a:p>
            <a:pPr eaLnBrk="1" hangingPunct="1"/>
            <a:endParaRPr lang="de-DE" sz="1800" dirty="0">
              <a:latin typeface="+mn-lt"/>
            </a:endParaRPr>
          </a:p>
        </p:txBody>
      </p:sp>
      <p:sp>
        <p:nvSpPr>
          <p:cNvPr id="6" name="Textfeld 5"/>
          <p:cNvSpPr txBox="1"/>
          <p:nvPr/>
        </p:nvSpPr>
        <p:spPr>
          <a:xfrm>
            <a:off x="330206" y="2132856"/>
            <a:ext cx="8392241" cy="1071182"/>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defPPr>
              <a:defRPr lang="de-DE"/>
            </a:defPPr>
          </a:lstStyle>
          <a:p>
            <a:r>
              <a:rPr lang="de-DE" sz="1600" dirty="0"/>
              <a:t>In den Klausuren ist auf eine formal und fachsprachlich korrekte Darstellung und fachlich vollständige Argumentation zu achten.</a:t>
            </a:r>
          </a:p>
          <a:p>
            <a:r>
              <a:rPr lang="de-DE" sz="1600" dirty="0"/>
              <a:t>Insbesondere beim Gebrauch digitaler Werkzeuge ist eine nachvollziehbare und vollständige Kommentierung der Arbeitsschritte zwingend erforderlich.</a:t>
            </a:r>
          </a:p>
        </p:txBody>
      </p:sp>
      <p:sp>
        <p:nvSpPr>
          <p:cNvPr id="7" name="Abgerundetes Rechteck 6"/>
          <p:cNvSpPr/>
          <p:nvPr/>
        </p:nvSpPr>
        <p:spPr>
          <a:xfrm>
            <a:off x="330206" y="1340966"/>
            <a:ext cx="6240962" cy="574675"/>
          </a:xfrm>
          <a:prstGeom prst="round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pPr>
              <a:defRPr/>
            </a:pPr>
            <a:r>
              <a:rPr lang="de-DE" dirty="0" smtClean="0"/>
              <a:t>z. B: Kernlehrplan </a:t>
            </a:r>
            <a:r>
              <a:rPr lang="de-DE" dirty="0"/>
              <a:t>SII (NRW)</a:t>
            </a:r>
          </a:p>
        </p:txBody>
      </p:sp>
      <p:sp>
        <p:nvSpPr>
          <p:cNvPr id="8" name="Abgerundetes Rechteck 7"/>
          <p:cNvSpPr/>
          <p:nvPr/>
        </p:nvSpPr>
        <p:spPr bwMode="auto">
          <a:xfrm>
            <a:off x="1835696" y="3356992"/>
            <a:ext cx="5328592" cy="720080"/>
          </a:xfrm>
          <a:prstGeom prst="roundRect">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a:ln>
                  <a:noFill/>
                </a:ln>
                <a:solidFill>
                  <a:schemeClr val="bg1"/>
                </a:solidFill>
                <a:effectLst/>
                <a:latin typeface="+mn-lt"/>
              </a:rPr>
              <a:t>Spannungsfeld Klausur – Unterricht</a:t>
            </a:r>
          </a:p>
          <a:p>
            <a:pPr marL="0" marR="0" indent="0" algn="l" defTabSz="914400" rtl="0" eaLnBrk="0" fontAlgn="base" latinLnBrk="0" hangingPunct="0">
              <a:lnSpc>
                <a:spcPct val="100000"/>
              </a:lnSpc>
              <a:spcBef>
                <a:spcPct val="0"/>
              </a:spcBef>
              <a:spcAft>
                <a:spcPct val="0"/>
              </a:spcAft>
              <a:buClrTx/>
              <a:buSzTx/>
              <a:buFontTx/>
              <a:buNone/>
              <a:tabLst/>
            </a:pPr>
            <a:r>
              <a:rPr lang="de-DE" sz="1800" dirty="0">
                <a:solidFill>
                  <a:schemeClr val="bg1"/>
                </a:solidFill>
                <a:latin typeface="+mn-lt"/>
              </a:rPr>
              <a:t>Dokumentationen als Teil des Lernprozesses!?</a:t>
            </a:r>
            <a:endParaRPr kumimoji="0" lang="de-DE" sz="1800" b="0" i="0" u="none" strike="noStrike" cap="none" normalizeH="0" baseline="0" dirty="0">
              <a:ln>
                <a:noFill/>
              </a:ln>
              <a:solidFill>
                <a:schemeClr val="bg1"/>
              </a:solidFill>
              <a:effectLst/>
              <a:latin typeface="+mn-lt"/>
            </a:endParaRPr>
          </a:p>
        </p:txBody>
      </p:sp>
      <p:sp>
        <p:nvSpPr>
          <p:cNvPr id="9" name="Pfeil nach rechts 8"/>
          <p:cNvSpPr/>
          <p:nvPr/>
        </p:nvSpPr>
        <p:spPr bwMode="auto">
          <a:xfrm>
            <a:off x="611560" y="3448424"/>
            <a:ext cx="978408" cy="484632"/>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1500">
              <a:latin typeface="+mn-lt"/>
            </a:endParaRPr>
          </a:p>
        </p:txBody>
      </p:sp>
    </p:spTree>
    <p:extLst>
      <p:ext uri="{BB962C8B-B14F-4D97-AF65-F5344CB8AC3E}">
        <p14:creationId xmlns:p14="http://schemas.microsoft.com/office/powerpoint/2010/main" val="45472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323528" y="1011195"/>
            <a:ext cx="8424936" cy="5400600"/>
          </a:xfrm>
        </p:spPr>
        <p:txBody>
          <a:bodyPr/>
          <a:lstStyle/>
          <a:p>
            <a:pPr marL="342900"/>
            <a:r>
              <a:rPr lang="de-DE" dirty="0"/>
              <a:t>i</a:t>
            </a:r>
            <a:r>
              <a:rPr lang="de-DE" dirty="0" smtClean="0"/>
              <a:t>n Lehreräußerungen </a:t>
            </a:r>
            <a:r>
              <a:rPr lang="de-DE" dirty="0"/>
              <a:t>und </a:t>
            </a:r>
            <a:r>
              <a:rPr lang="de-DE" dirty="0" smtClean="0"/>
              <a:t>-dokumenten (z. B. Tafelbild)</a:t>
            </a:r>
            <a:endParaRPr lang="de-DE" dirty="0"/>
          </a:p>
          <a:p>
            <a:pPr marL="342900"/>
            <a:r>
              <a:rPr lang="de-DE" dirty="0"/>
              <a:t>i</a:t>
            </a:r>
            <a:r>
              <a:rPr lang="de-DE" dirty="0" smtClean="0"/>
              <a:t>n </a:t>
            </a:r>
            <a:r>
              <a:rPr lang="de-DE" dirty="0"/>
              <a:t>Schüleräußerungen und </a:t>
            </a:r>
            <a:r>
              <a:rPr lang="de-DE" dirty="0" smtClean="0"/>
              <a:t>-dokumenten</a:t>
            </a:r>
            <a:endParaRPr lang="de-DE" dirty="0"/>
          </a:p>
          <a:p>
            <a:pPr marL="342900"/>
            <a:r>
              <a:rPr lang="de-DE" dirty="0"/>
              <a:t>i</a:t>
            </a:r>
            <a:r>
              <a:rPr lang="de-DE" dirty="0" smtClean="0"/>
              <a:t>m Schulbuch (z. T. andere Werkzeuge)</a:t>
            </a:r>
          </a:p>
          <a:p>
            <a:pPr marL="342900"/>
            <a:r>
              <a:rPr lang="de-DE" dirty="0"/>
              <a:t>i</a:t>
            </a:r>
            <a:r>
              <a:rPr lang="de-DE" dirty="0" smtClean="0"/>
              <a:t>n Prüfungsdokumenten bei Aufgabenstellung und -bearbeitung</a:t>
            </a:r>
          </a:p>
          <a:p>
            <a:pPr marL="0" marR="0" lvl="0" indent="0" defTabSz="914400" eaLnBrk="1" fontAlgn="auto" latinLnBrk="0" hangingPunct="1">
              <a:lnSpc>
                <a:spcPct val="100000"/>
              </a:lnSpc>
              <a:spcBef>
                <a:spcPts val="0"/>
              </a:spcBef>
              <a:spcAft>
                <a:spcPts val="0"/>
              </a:spcAft>
              <a:buClrTx/>
              <a:buSzTx/>
              <a:buFontTx/>
              <a:buNone/>
              <a:tabLst/>
              <a:defRPr/>
            </a:pPr>
            <a:endParaRPr lang="de-DE" dirty="0"/>
          </a:p>
        </p:txBody>
      </p:sp>
      <p:sp>
        <p:nvSpPr>
          <p:cNvPr id="2" name="Titel 1"/>
          <p:cNvSpPr>
            <a:spLocks noGrp="1"/>
          </p:cNvSpPr>
          <p:nvPr>
            <p:ph type="title"/>
          </p:nvPr>
        </p:nvSpPr>
        <p:spPr/>
        <p:txBody>
          <a:bodyPr>
            <a:normAutofit/>
          </a:bodyPr>
          <a:lstStyle/>
          <a:p>
            <a:r>
              <a:rPr lang="de-DE" sz="2500" dirty="0" smtClean="0"/>
              <a:t>Wo kommt Werkzeugsprache vor.... </a:t>
            </a:r>
            <a:endParaRPr lang="de-DE" sz="2500" dirty="0"/>
          </a:p>
        </p:txBody>
      </p:sp>
      <p:pic>
        <p:nvPicPr>
          <p:cNvPr id="6" name="Bild 5"/>
          <p:cNvPicPr>
            <a:picLocks noChangeAspect="1"/>
          </p:cNvPicPr>
          <p:nvPr/>
        </p:nvPicPr>
        <p:blipFill>
          <a:blip r:embed="rId3"/>
          <a:stretch>
            <a:fillRect/>
          </a:stretch>
        </p:blipFill>
        <p:spPr>
          <a:xfrm>
            <a:off x="5688362" y="2814712"/>
            <a:ext cx="3125546" cy="3140968"/>
          </a:xfrm>
          <a:prstGeom prst="rect">
            <a:avLst/>
          </a:prstGeom>
        </p:spPr>
      </p:pic>
      <p:pic>
        <p:nvPicPr>
          <p:cNvPr id="7" name="Bild 6"/>
          <p:cNvPicPr>
            <a:picLocks noChangeAspect="1"/>
          </p:cNvPicPr>
          <p:nvPr/>
        </p:nvPicPr>
        <p:blipFill>
          <a:blip r:embed="rId4"/>
          <a:stretch>
            <a:fillRect/>
          </a:stretch>
        </p:blipFill>
        <p:spPr>
          <a:xfrm>
            <a:off x="679466" y="2752666"/>
            <a:ext cx="4468142" cy="2165977"/>
          </a:xfrm>
          <a:prstGeom prst="rect">
            <a:avLst/>
          </a:prstGeom>
        </p:spPr>
      </p:pic>
      <p:sp>
        <p:nvSpPr>
          <p:cNvPr id="10" name="Textfeld 9"/>
          <p:cNvSpPr txBox="1"/>
          <p:nvPr/>
        </p:nvSpPr>
        <p:spPr>
          <a:xfrm>
            <a:off x="645592" y="4784140"/>
            <a:ext cx="4308102" cy="292388"/>
          </a:xfrm>
          <a:prstGeom prst="rect">
            <a:avLst/>
          </a:prstGeom>
          <a:noFill/>
        </p:spPr>
        <p:txBody>
          <a:bodyPr wrap="none" rtlCol="0">
            <a:spAutoFit/>
          </a:bodyPr>
          <a:lstStyle/>
          <a:p>
            <a:r>
              <a:rPr lang="de-DE" sz="1300" dirty="0">
                <a:latin typeface="+mn-lt"/>
              </a:rPr>
              <a:t>Beispiele aus: Neue Wege 10, Elemente der Mathematik (EF)</a:t>
            </a:r>
          </a:p>
        </p:txBody>
      </p:sp>
      <p:sp>
        <p:nvSpPr>
          <p:cNvPr id="11" name="Textfeld 10"/>
          <p:cNvSpPr txBox="1"/>
          <p:nvPr/>
        </p:nvSpPr>
        <p:spPr>
          <a:xfrm>
            <a:off x="1058196" y="5217016"/>
            <a:ext cx="6955599" cy="1477328"/>
          </a:xfrm>
          <a:prstGeom prst="rect">
            <a:avLst/>
          </a:prstGeom>
          <a:gradFill flip="none" rotWithShape="1">
            <a:gsLst>
              <a:gs pos="0">
                <a:schemeClr val="accent5">
                  <a:lumMod val="5000"/>
                  <a:lumOff val="95000"/>
                  <a:alpha val="0"/>
                </a:schemeClr>
              </a:gs>
              <a:gs pos="0">
                <a:schemeClr val="accent5">
                  <a:lumMod val="45000"/>
                  <a:lumOff val="55000"/>
                  <a:alpha val="0"/>
                </a:schemeClr>
              </a:gs>
              <a:gs pos="0">
                <a:schemeClr val="accent5">
                  <a:lumMod val="45000"/>
                  <a:lumOff val="55000"/>
                </a:schemeClr>
              </a:gs>
              <a:gs pos="0">
                <a:schemeClr val="bg1">
                  <a:alpha val="77000"/>
                </a:schemeClr>
              </a:gs>
            </a:gsLst>
            <a:lin ang="5400000" scaled="1"/>
            <a:tileRect/>
          </a:gradFill>
          <a:ln>
            <a:solidFill>
              <a:schemeClr val="tx1"/>
            </a:solidFill>
          </a:ln>
        </p:spPr>
        <p:txBody>
          <a:bodyPr wrap="square" rtlCol="0">
            <a:spAutoFit/>
          </a:bodyPr>
          <a:lstStyle/>
          <a:p>
            <a:r>
              <a:rPr lang="de-DE" sz="1800" dirty="0">
                <a:latin typeface="+mn-lt"/>
              </a:rPr>
              <a:t>Kurs_______		Name___________________</a:t>
            </a:r>
          </a:p>
          <a:p>
            <a:endParaRPr lang="de-DE" sz="1800" dirty="0">
              <a:latin typeface="+mn-lt"/>
            </a:endParaRPr>
          </a:p>
          <a:p>
            <a:r>
              <a:rPr lang="de-DE" sz="1800" dirty="0">
                <a:latin typeface="+mn-lt"/>
              </a:rPr>
              <a:t>Beschreiben Sie </a:t>
            </a:r>
            <a:r>
              <a:rPr lang="de-DE" sz="1800" dirty="0" smtClean="0">
                <a:latin typeface="+mn-lt"/>
              </a:rPr>
              <a:t>Ihren </a:t>
            </a:r>
            <a:r>
              <a:rPr lang="de-DE" sz="1800" dirty="0">
                <a:latin typeface="+mn-lt"/>
              </a:rPr>
              <a:t>Lösungsweg möglichst genau. Dokumentieren Sie auch, inwiefern Sie für </a:t>
            </a:r>
            <a:r>
              <a:rPr lang="de-DE" sz="1800" dirty="0" smtClean="0">
                <a:latin typeface="+mn-lt"/>
              </a:rPr>
              <a:t>Ihre </a:t>
            </a:r>
            <a:r>
              <a:rPr lang="de-DE" sz="1800" dirty="0">
                <a:latin typeface="+mn-lt"/>
              </a:rPr>
              <a:t>Lösung das CAS verwendet haben.</a:t>
            </a:r>
          </a:p>
        </p:txBody>
      </p:sp>
    </p:spTree>
    <p:extLst>
      <p:ext uri="{BB962C8B-B14F-4D97-AF65-F5344CB8AC3E}">
        <p14:creationId xmlns:p14="http://schemas.microsoft.com/office/powerpoint/2010/main" val="124345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3" presetClass="exit" presetSubtype="10" fill="hold" nodeType="with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Welche Sprache die </a:t>
            </a:r>
            <a:r>
              <a:rPr lang="de-DE" sz="2500" dirty="0" err="1" smtClean="0"/>
              <a:t>SchülerInnen</a:t>
            </a:r>
            <a:r>
              <a:rPr lang="de-DE" sz="2500" dirty="0" smtClean="0"/>
              <a:t> </a:t>
            </a:r>
            <a:r>
              <a:rPr lang="de-DE" sz="2500" dirty="0"/>
              <a:t>nutzen</a:t>
            </a:r>
          </a:p>
        </p:txBody>
      </p:sp>
      <p:grpSp>
        <p:nvGrpSpPr>
          <p:cNvPr id="3" name="Gruppierung 2"/>
          <p:cNvGrpSpPr>
            <a:grpSpLocks/>
          </p:cNvGrpSpPr>
          <p:nvPr/>
        </p:nvGrpSpPr>
        <p:grpSpPr bwMode="auto">
          <a:xfrm>
            <a:off x="920552" y="2441355"/>
            <a:ext cx="4132263" cy="439738"/>
            <a:chOff x="1691680" y="2708920"/>
            <a:chExt cx="5091994" cy="648072"/>
          </a:xfrm>
        </p:grpSpPr>
        <p:pic>
          <p:nvPicPr>
            <p:cNvPr id="4" name="Bild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708920"/>
              <a:ext cx="3147778" cy="64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Bild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708920"/>
              <a:ext cx="1148014" cy="6295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Bild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2708920"/>
              <a:ext cx="870269" cy="5740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7" name="Picture 103"/>
          <p:cNvPicPr>
            <a:picLocks noChangeAspect="1" noChangeArrowheads="1"/>
          </p:cNvPicPr>
          <p:nvPr/>
        </p:nvPicPr>
        <p:blipFill>
          <a:blip r:embed="rId6" cstate="print"/>
          <a:srcRect/>
          <a:stretch>
            <a:fillRect/>
          </a:stretch>
        </p:blipFill>
        <p:spPr bwMode="auto">
          <a:xfrm>
            <a:off x="6114230" y="4213341"/>
            <a:ext cx="2670238" cy="900000"/>
          </a:xfrm>
          <a:prstGeom prst="rect">
            <a:avLst/>
          </a:prstGeom>
          <a:noFill/>
          <a:ln w="9525">
            <a:solidFill>
              <a:schemeClr val="bg1">
                <a:lumMod val="50000"/>
              </a:schemeClr>
            </a:solidFill>
            <a:miter lim="800000"/>
            <a:headEnd/>
            <a:tailEnd/>
          </a:ln>
        </p:spPr>
      </p:pic>
      <p:sp>
        <p:nvSpPr>
          <p:cNvPr id="8" name="Abgerundete rechteckige Legende 7"/>
          <p:cNvSpPr/>
          <p:nvPr/>
        </p:nvSpPr>
        <p:spPr>
          <a:xfrm>
            <a:off x="272480" y="3240934"/>
            <a:ext cx="1482725" cy="576263"/>
          </a:xfrm>
          <a:prstGeom prst="wedgeRoundRectCallout">
            <a:avLst>
              <a:gd name="adj1" fmla="val 104675"/>
              <a:gd name="adj2" fmla="val -97423"/>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latin typeface="Calibri" charset="0"/>
                <a:ea typeface="Calibri" charset="0"/>
                <a:cs typeface="Calibri" charset="0"/>
              </a:rPr>
              <a:t>Tasten</a:t>
            </a:r>
          </a:p>
        </p:txBody>
      </p:sp>
      <p:sp>
        <p:nvSpPr>
          <p:cNvPr id="9" name="Abgerundete rechteckige Legende 8"/>
          <p:cNvSpPr/>
          <p:nvPr/>
        </p:nvSpPr>
        <p:spPr>
          <a:xfrm>
            <a:off x="3491880" y="4464574"/>
            <a:ext cx="1481137" cy="576263"/>
          </a:xfrm>
          <a:prstGeom prst="wedgeRoundRectCallout">
            <a:avLst>
              <a:gd name="adj1" fmla="val 140628"/>
              <a:gd name="adj2" fmla="val -19791"/>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latin typeface="Calibri" charset="0"/>
                <a:ea typeface="Calibri" charset="0"/>
                <a:cs typeface="Calibri" charset="0"/>
              </a:rPr>
              <a:t>Befehle</a:t>
            </a:r>
          </a:p>
        </p:txBody>
      </p:sp>
      <p:pic>
        <p:nvPicPr>
          <p:cNvPr id="10" name="Bild 9" descr="Abb2a_Olaf.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42875" y="5293497"/>
            <a:ext cx="8051137" cy="12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Abgerundete rechteckige Legende 10"/>
          <p:cNvSpPr/>
          <p:nvPr/>
        </p:nvSpPr>
        <p:spPr>
          <a:xfrm>
            <a:off x="323528" y="4609087"/>
            <a:ext cx="1980220" cy="576262"/>
          </a:xfrm>
          <a:prstGeom prst="wedgeRoundRectCallout">
            <a:avLst>
              <a:gd name="adj1" fmla="val 120364"/>
              <a:gd name="adj2" fmla="val 79579"/>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latin typeface="Calibri" charset="0"/>
                <a:ea typeface="Calibri" charset="0"/>
                <a:cs typeface="Calibri" charset="0"/>
              </a:rPr>
              <a:t>Menüführung</a:t>
            </a:r>
          </a:p>
        </p:txBody>
      </p:sp>
      <p:sp>
        <p:nvSpPr>
          <p:cNvPr id="12" name="Abgerundete rechteckige Legende 11"/>
          <p:cNvSpPr/>
          <p:nvPr/>
        </p:nvSpPr>
        <p:spPr>
          <a:xfrm>
            <a:off x="5400092" y="2520854"/>
            <a:ext cx="3667125" cy="576263"/>
          </a:xfrm>
          <a:prstGeom prst="wedgeRoundRectCallout">
            <a:avLst>
              <a:gd name="adj1" fmla="val 21962"/>
              <a:gd name="adj2" fmla="val 81131"/>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latin typeface="Calibri" charset="0"/>
                <a:ea typeface="Calibri" charset="0"/>
                <a:cs typeface="Calibri" charset="0"/>
              </a:rPr>
              <a:t>Math. Symbolsprache</a:t>
            </a:r>
          </a:p>
        </p:txBody>
      </p:sp>
      <p:pic>
        <p:nvPicPr>
          <p:cNvPr id="13" name="Bild 12"/>
          <p:cNvPicPr>
            <a:picLocks noChangeAspect="1"/>
          </p:cNvPicPr>
          <p:nvPr/>
        </p:nvPicPr>
        <p:blipFill rotWithShape="1">
          <a:blip r:embed="rId8">
            <a:extLst>
              <a:ext uri="{28A0092B-C50C-407E-A947-70E740481C1C}">
                <a14:useLocalDpi xmlns:a14="http://schemas.microsoft.com/office/drawing/2010/main" val="0"/>
              </a:ext>
            </a:extLst>
          </a:blip>
          <a:srcRect t="8530" r="74515" b="38585"/>
          <a:stretch/>
        </p:blipFill>
        <p:spPr bwMode="auto">
          <a:xfrm>
            <a:off x="6537176" y="3385229"/>
            <a:ext cx="2316236" cy="72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4" name="Gruppierung 13"/>
          <p:cNvGrpSpPr/>
          <p:nvPr/>
        </p:nvGrpSpPr>
        <p:grpSpPr>
          <a:xfrm>
            <a:off x="2504728" y="3894241"/>
            <a:ext cx="2808000" cy="571028"/>
            <a:chOff x="3296816" y="3080482"/>
            <a:chExt cx="2893444" cy="710637"/>
          </a:xfrm>
        </p:grpSpPr>
        <p:pic>
          <p:nvPicPr>
            <p:cNvPr id="15" name="Bild 14"/>
            <p:cNvPicPr>
              <a:picLocks noChangeAspect="1"/>
            </p:cNvPicPr>
            <p:nvPr/>
          </p:nvPicPr>
          <p:blipFill rotWithShape="1">
            <a:blip r:embed="rId9"/>
            <a:srcRect l="62701" b="-36478"/>
            <a:stretch/>
          </p:blipFill>
          <p:spPr>
            <a:xfrm>
              <a:off x="4664968" y="3080482"/>
              <a:ext cx="1525292" cy="710637"/>
            </a:xfrm>
            <a:prstGeom prst="rect">
              <a:avLst/>
            </a:prstGeom>
          </p:spPr>
        </p:pic>
        <p:pic>
          <p:nvPicPr>
            <p:cNvPr id="16" name="Bild 15"/>
            <p:cNvPicPr>
              <a:picLocks noChangeAspect="1"/>
            </p:cNvPicPr>
            <p:nvPr/>
          </p:nvPicPr>
          <p:blipFill rotWithShape="1">
            <a:blip r:embed="rId9"/>
            <a:srcRect r="65182" b="7848"/>
            <a:stretch/>
          </p:blipFill>
          <p:spPr>
            <a:xfrm>
              <a:off x="3296816" y="3140968"/>
              <a:ext cx="1423852" cy="479838"/>
            </a:xfrm>
            <a:prstGeom prst="rect">
              <a:avLst/>
            </a:prstGeom>
          </p:spPr>
        </p:pic>
      </p:grpSp>
      <p:sp>
        <p:nvSpPr>
          <p:cNvPr id="17" name="Abgerundete rechteckige Legende 16"/>
          <p:cNvSpPr/>
          <p:nvPr/>
        </p:nvSpPr>
        <p:spPr>
          <a:xfrm>
            <a:off x="2360712" y="3132922"/>
            <a:ext cx="3667125" cy="576263"/>
          </a:xfrm>
          <a:prstGeom prst="wedgeRoundRectCallout">
            <a:avLst>
              <a:gd name="adj1" fmla="val 21962"/>
              <a:gd name="adj2" fmla="val 81131"/>
              <a:gd name="adj3" fmla="val 16667"/>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latin typeface="Calibri" charset="0"/>
                <a:ea typeface="Calibri" charset="0"/>
                <a:cs typeface="Calibri" charset="0"/>
              </a:rPr>
              <a:t>Neuschöpfung</a:t>
            </a:r>
          </a:p>
        </p:txBody>
      </p:sp>
      <p:sp>
        <p:nvSpPr>
          <p:cNvPr id="19" name="Inhaltsplatzhalter 21"/>
          <p:cNvSpPr txBox="1">
            <a:spLocks/>
          </p:cNvSpPr>
          <p:nvPr/>
        </p:nvSpPr>
        <p:spPr>
          <a:xfrm>
            <a:off x="189323" y="6481493"/>
            <a:ext cx="8579824" cy="259875"/>
          </a:xfrm>
          <a:prstGeom prst="rect">
            <a:avLst/>
          </a:prstGeom>
        </p:spPr>
        <p:txBody>
          <a:bodyPr>
            <a:noAutofit/>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10"/>
              </a:buBlip>
              <a:defRPr sz="1200">
                <a:solidFill>
                  <a:schemeClr val="tx1"/>
                </a:solidFill>
                <a:latin typeface="+mn-lt"/>
                <a:ea typeface="+mn-ea"/>
              </a:defRPr>
            </a:lvl6pPr>
            <a:lvl7pPr marL="2971800" indent="-228600" algn="l" rtl="0" fontAlgn="base">
              <a:spcBef>
                <a:spcPct val="20000"/>
              </a:spcBef>
              <a:spcAft>
                <a:spcPct val="0"/>
              </a:spcAft>
              <a:buBlip>
                <a:blip r:embed="rId11"/>
              </a:buBlip>
              <a:defRPr sz="1200">
                <a:solidFill>
                  <a:schemeClr val="tx1"/>
                </a:solidFill>
                <a:latin typeface="+mn-lt"/>
                <a:ea typeface="+mn-ea"/>
              </a:defRPr>
            </a:lvl7pPr>
            <a:lvl8pPr marL="3429000" indent="-228600" algn="l" rtl="0" fontAlgn="base">
              <a:spcBef>
                <a:spcPct val="20000"/>
              </a:spcBef>
              <a:spcAft>
                <a:spcPct val="0"/>
              </a:spcAft>
              <a:buBlip>
                <a:blip r:embed="rId11"/>
              </a:buBlip>
              <a:defRPr sz="1200">
                <a:solidFill>
                  <a:schemeClr val="tx1"/>
                </a:solidFill>
                <a:latin typeface="+mn-lt"/>
                <a:ea typeface="+mn-ea"/>
              </a:defRPr>
            </a:lvl8pPr>
            <a:lvl9pPr marL="3886200" indent="-228600" algn="l" rtl="0" fontAlgn="base">
              <a:spcBef>
                <a:spcPct val="20000"/>
              </a:spcBef>
              <a:spcAft>
                <a:spcPct val="0"/>
              </a:spcAft>
              <a:buBlip>
                <a:blip r:embed="rId11"/>
              </a:buBlip>
              <a:defRPr sz="1200">
                <a:solidFill>
                  <a:schemeClr val="tx1"/>
                </a:solidFill>
                <a:latin typeface="+mn-lt"/>
                <a:ea typeface="+mn-ea"/>
              </a:defRPr>
            </a:lvl9pPr>
          </a:lstStyle>
          <a:p>
            <a:pPr marL="0" indent="0">
              <a:buNone/>
            </a:pPr>
            <a:r>
              <a:rPr lang="de-DE" sz="1200" dirty="0">
                <a:latin typeface="+mn-lt"/>
              </a:rPr>
              <a:t>(Schacht </a:t>
            </a:r>
            <a:r>
              <a:rPr lang="de-DE" sz="1200" dirty="0" smtClean="0">
                <a:latin typeface="+mn-lt"/>
              </a:rPr>
              <a:t>2014)</a:t>
            </a:r>
            <a:endParaRPr lang="de-DE" sz="1200" dirty="0">
              <a:latin typeface="+mn-lt"/>
            </a:endParaRPr>
          </a:p>
        </p:txBody>
      </p:sp>
      <p:grpSp>
        <p:nvGrpSpPr>
          <p:cNvPr id="18" name="Gruppierung 17"/>
          <p:cNvGrpSpPr/>
          <p:nvPr/>
        </p:nvGrpSpPr>
        <p:grpSpPr>
          <a:xfrm>
            <a:off x="-324544" y="898007"/>
            <a:ext cx="9090818" cy="1486688"/>
            <a:chOff x="-324544" y="898007"/>
            <a:chExt cx="9090818" cy="1486688"/>
          </a:xfrm>
        </p:grpSpPr>
        <p:sp>
          <p:nvSpPr>
            <p:cNvPr id="21" name="Rechteck 20"/>
            <p:cNvSpPr/>
            <p:nvPr/>
          </p:nvSpPr>
          <p:spPr bwMode="auto">
            <a:xfrm>
              <a:off x="-324544" y="898007"/>
              <a:ext cx="9090818" cy="1486688"/>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20" name="Textfeld 19"/>
            <p:cNvSpPr txBox="1"/>
            <p:nvPr/>
          </p:nvSpPr>
          <p:spPr>
            <a:xfrm>
              <a:off x="323528" y="975264"/>
              <a:ext cx="8111629" cy="1323439"/>
            </a:xfrm>
            <a:prstGeom prst="rect">
              <a:avLst/>
            </a:prstGeom>
            <a:noFill/>
          </p:spPr>
          <p:txBody>
            <a:bodyPr wrap="square" rtlCol="0">
              <a:spAutoFit/>
            </a:bodyPr>
            <a:lstStyle/>
            <a:p>
              <a:r>
                <a:rPr lang="de-DE" sz="2000" dirty="0" smtClean="0">
                  <a:latin typeface="Calibri" panose="020F0502020204030204" pitchFamily="34" charset="0"/>
                </a:rPr>
                <a:t>Betrachten Sie die verschiedenen Varianten, wie Schülerinnen und Schüler Werkzeugsprache nutzen. Wie lassen sich diese kategorisieren?</a:t>
              </a:r>
              <a:br>
                <a:rPr lang="de-DE" sz="2000" dirty="0" smtClean="0">
                  <a:latin typeface="Calibri" panose="020F0502020204030204" pitchFamily="34" charset="0"/>
                </a:rPr>
              </a:br>
              <a:r>
                <a:rPr lang="de-DE" sz="2000" dirty="0" smtClean="0">
                  <a:latin typeface="Calibri" panose="020F0502020204030204" pitchFamily="34" charset="0"/>
                </a:rPr>
                <a:t>Welche Kriterien würden Sie daraus ableiten, wann welche Werkzeugsprache zum Einsatz kommen kann. </a:t>
              </a:r>
              <a:endParaRPr lang="de-DE" sz="2000" dirty="0">
                <a:latin typeface="Calibri" panose="020F0502020204030204" pitchFamily="34" charset="0"/>
              </a:endParaRPr>
            </a:p>
          </p:txBody>
        </p:sp>
      </p:grpSp>
    </p:spTree>
    <p:extLst>
      <p:ext uri="{BB962C8B-B14F-4D97-AF65-F5344CB8AC3E}">
        <p14:creationId xmlns:p14="http://schemas.microsoft.com/office/powerpoint/2010/main" val="156770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lstStyle/>
          <a:p>
            <a:pPr marL="0" lvl="0" indent="0" fontAlgn="auto">
              <a:spcBef>
                <a:spcPts val="0"/>
              </a:spcBef>
              <a:spcAft>
                <a:spcPts val="0"/>
              </a:spcAft>
              <a:buClrTx/>
              <a:buNone/>
              <a:defRPr/>
            </a:pPr>
            <a:r>
              <a:rPr lang="de-DE" sz="2400" dirty="0" smtClean="0"/>
              <a:t>Welche </a:t>
            </a:r>
            <a:r>
              <a:rPr lang="de-DE" sz="2400" dirty="0"/>
              <a:t>Kriterien </a:t>
            </a:r>
            <a:r>
              <a:rPr lang="de-DE" sz="2400" dirty="0" smtClean="0"/>
              <a:t>für die Dokumentation sollten als </a:t>
            </a:r>
            <a:r>
              <a:rPr lang="de-DE" sz="2400" dirty="0"/>
              <a:t>verbindlich </a:t>
            </a:r>
            <a:r>
              <a:rPr lang="de-DE" sz="2400" dirty="0" smtClean="0"/>
              <a:t>festgelegt werden (z. B. </a:t>
            </a:r>
            <a:r>
              <a:rPr lang="de-DE" sz="2400" dirty="0"/>
              <a:t>in der </a:t>
            </a:r>
            <a:r>
              <a:rPr lang="de-DE" sz="2400" dirty="0" smtClean="0"/>
              <a:t>Fachgruppe)?</a:t>
            </a:r>
            <a:endParaRPr lang="de-DE" sz="2400" dirty="0"/>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0" indent="0" fontAlgn="auto">
              <a:spcBef>
                <a:spcPts val="0"/>
              </a:spcBef>
              <a:spcAft>
                <a:spcPts val="0"/>
              </a:spcAft>
              <a:buClrTx/>
              <a:buNone/>
              <a:defRPr/>
            </a:pPr>
            <a:r>
              <a:rPr lang="de-DE" sz="2400" dirty="0"/>
              <a:t>Wie lassen sich Kriterien für gute Dokumentationen im Unterricht transparent machen? </a:t>
            </a: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a:p>
            <a:pPr marL="342900" fontAlgn="auto">
              <a:spcBef>
                <a:spcPts val="0"/>
              </a:spcBef>
              <a:spcAft>
                <a:spcPts val="0"/>
              </a:spcAft>
              <a:buClrTx/>
              <a:buFontTx/>
              <a:buChar char="-"/>
            </a:pPr>
            <a:endParaRPr lang="de-DE" sz="2400" dirty="0"/>
          </a:p>
          <a:p>
            <a:pPr marL="342900" fontAlgn="auto">
              <a:spcBef>
                <a:spcPts val="0"/>
              </a:spcBef>
              <a:spcAft>
                <a:spcPts val="0"/>
              </a:spcAft>
              <a:buClrTx/>
              <a:buFontTx/>
              <a:buChar char="-"/>
            </a:pPr>
            <a:endParaRPr lang="de-DE" sz="2400" dirty="0">
              <a:solidFill>
                <a:srgbClr val="255C65"/>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lang="de-DE" sz="2400" dirty="0"/>
          </a:p>
        </p:txBody>
      </p:sp>
      <p:sp>
        <p:nvSpPr>
          <p:cNvPr id="2" name="Titel 1"/>
          <p:cNvSpPr>
            <a:spLocks noGrp="1"/>
          </p:cNvSpPr>
          <p:nvPr>
            <p:ph type="title"/>
          </p:nvPr>
        </p:nvSpPr>
        <p:spPr/>
        <p:txBody>
          <a:bodyPr>
            <a:noAutofit/>
          </a:bodyPr>
          <a:lstStyle/>
          <a:p>
            <a:r>
              <a:rPr lang="de-DE" sz="2500" dirty="0"/>
              <a:t>Herausforderungen für den Mathematikunterricht</a:t>
            </a:r>
          </a:p>
        </p:txBody>
      </p:sp>
      <p:sp>
        <p:nvSpPr>
          <p:cNvPr id="4" name="Inhaltsplatzhalter 7"/>
          <p:cNvSpPr txBox="1">
            <a:spLocks/>
          </p:cNvSpPr>
          <p:nvPr/>
        </p:nvSpPr>
        <p:spPr bwMode="auto">
          <a:xfrm>
            <a:off x="323528" y="3825044"/>
            <a:ext cx="9164769" cy="4752454"/>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a:buClr>
                <a:schemeClr val="tx2"/>
              </a:buClr>
              <a:defRPr/>
            </a:pPr>
            <a:endParaRPr lang="de-DE" sz="2000" dirty="0">
              <a:latin typeface="Calibri" charset="0"/>
              <a:ea typeface="Calibri" charset="0"/>
              <a:cs typeface="Calibri" charset="0"/>
            </a:endParaRPr>
          </a:p>
          <a:p>
            <a:pPr>
              <a:buClr>
                <a:schemeClr val="tx2"/>
              </a:buClr>
              <a:defRPr/>
            </a:pPr>
            <a:r>
              <a:rPr lang="de-DE" sz="2000" dirty="0">
                <a:latin typeface="Calibri" charset="0"/>
                <a:ea typeface="Calibri" charset="0"/>
                <a:cs typeface="Calibri" charset="0"/>
              </a:rPr>
              <a:t>„...</a:t>
            </a:r>
            <a:r>
              <a:rPr lang="de-DE" sz="2000" dirty="0" err="1">
                <a:latin typeface="Calibri" charset="0"/>
                <a:ea typeface="Calibri" charset="0"/>
                <a:cs typeface="Calibri" charset="0"/>
              </a:rPr>
              <a:t>students</a:t>
            </a:r>
            <a:r>
              <a:rPr lang="de-DE" sz="2000" dirty="0">
                <a:latin typeface="Calibri" charset="0"/>
                <a:ea typeface="Calibri" charset="0"/>
                <a:cs typeface="Calibri" charset="0"/>
              </a:rPr>
              <a:t> </a:t>
            </a:r>
            <a:r>
              <a:rPr lang="de-DE" sz="2000" dirty="0" err="1">
                <a:latin typeface="Calibri" charset="0"/>
                <a:ea typeface="Calibri" charset="0"/>
                <a:cs typeface="Calibri" charset="0"/>
              </a:rPr>
              <a:t>needed</a:t>
            </a:r>
            <a:r>
              <a:rPr lang="de-DE" sz="2000" dirty="0">
                <a:latin typeface="Calibri" charset="0"/>
                <a:ea typeface="Calibri" charset="0"/>
                <a:cs typeface="Calibri" charset="0"/>
              </a:rPr>
              <a:t> explicit </a:t>
            </a:r>
            <a:r>
              <a:rPr lang="de-DE" sz="2000" b="1" dirty="0" err="1">
                <a:latin typeface="Calibri" charset="0"/>
                <a:ea typeface="Calibri" charset="0"/>
                <a:cs typeface="Calibri" charset="0"/>
              </a:rPr>
              <a:t>guidance</a:t>
            </a:r>
            <a:r>
              <a:rPr lang="de-DE" sz="2000" dirty="0">
                <a:latin typeface="Calibri" charset="0"/>
                <a:ea typeface="Calibri" charset="0"/>
                <a:cs typeface="Calibri" charset="0"/>
              </a:rPr>
              <a:t> </a:t>
            </a:r>
            <a:r>
              <a:rPr lang="de-DE" sz="2000" dirty="0" err="1">
                <a:latin typeface="Calibri" charset="0"/>
                <a:ea typeface="Calibri" charset="0"/>
                <a:cs typeface="Calibri" charset="0"/>
              </a:rPr>
              <a:t>about</a:t>
            </a:r>
            <a:r>
              <a:rPr lang="de-DE" sz="2000" dirty="0">
                <a:latin typeface="Calibri" charset="0"/>
                <a:ea typeface="Calibri" charset="0"/>
                <a:cs typeface="Calibri" charset="0"/>
              </a:rPr>
              <a:t> </a:t>
            </a:r>
            <a:r>
              <a:rPr lang="de-DE" sz="2000" dirty="0" err="1">
                <a:latin typeface="Calibri" charset="0"/>
                <a:ea typeface="Calibri" charset="0"/>
                <a:cs typeface="Calibri" charset="0"/>
              </a:rPr>
              <a:t>what</a:t>
            </a:r>
            <a:r>
              <a:rPr lang="de-DE" sz="2000" dirty="0">
                <a:latin typeface="Calibri" charset="0"/>
                <a:ea typeface="Calibri" charset="0"/>
                <a:cs typeface="Calibri" charset="0"/>
              </a:rPr>
              <a:t> </a:t>
            </a:r>
            <a:r>
              <a:rPr lang="de-DE" sz="2000" b="1" dirty="0">
                <a:latin typeface="Calibri" charset="0"/>
                <a:ea typeface="Calibri" charset="0"/>
                <a:cs typeface="Calibri" charset="0"/>
              </a:rPr>
              <a:t>calculator </a:t>
            </a:r>
            <a:r>
              <a:rPr lang="de-DE" sz="2000" b="1" dirty="0" err="1">
                <a:latin typeface="Calibri" charset="0"/>
                <a:ea typeface="Calibri" charset="0"/>
                <a:cs typeface="Calibri" charset="0"/>
              </a:rPr>
              <a:t>language</a:t>
            </a:r>
            <a:r>
              <a:rPr lang="de-DE" sz="2000" b="1" dirty="0">
                <a:latin typeface="Calibri" charset="0"/>
                <a:ea typeface="Calibri" charset="0"/>
                <a:cs typeface="Calibri" charset="0"/>
              </a:rPr>
              <a:t> </a:t>
            </a:r>
            <a:r>
              <a:rPr lang="de-DE" sz="2000" dirty="0">
                <a:latin typeface="Calibri" charset="0"/>
                <a:ea typeface="Calibri" charset="0"/>
                <a:cs typeface="Calibri" charset="0"/>
              </a:rPr>
              <a:t>was </a:t>
            </a:r>
            <a:r>
              <a:rPr lang="de-DE" sz="2000" dirty="0" err="1">
                <a:latin typeface="Calibri" charset="0"/>
                <a:ea typeface="Calibri" charset="0"/>
                <a:cs typeface="Calibri" charset="0"/>
              </a:rPr>
              <a:t>acceptable</a:t>
            </a:r>
            <a:r>
              <a:rPr lang="de-DE" sz="2000" dirty="0">
                <a:latin typeface="Calibri" charset="0"/>
                <a:ea typeface="Calibri" charset="0"/>
                <a:cs typeface="Calibri" charset="0"/>
              </a:rPr>
              <a:t> in </a:t>
            </a:r>
            <a:r>
              <a:rPr lang="de-DE" sz="2000" dirty="0" err="1">
                <a:latin typeface="Calibri" charset="0"/>
                <a:ea typeface="Calibri" charset="0"/>
                <a:cs typeface="Calibri" charset="0"/>
              </a:rPr>
              <a:t>written</a:t>
            </a:r>
            <a:r>
              <a:rPr lang="de-DE" sz="2000" dirty="0">
                <a:latin typeface="Calibri" charset="0"/>
                <a:ea typeface="Calibri" charset="0"/>
                <a:cs typeface="Calibri" charset="0"/>
              </a:rPr>
              <a:t> </a:t>
            </a:r>
            <a:r>
              <a:rPr lang="de-DE" sz="2000" dirty="0" err="1">
                <a:latin typeface="Calibri" charset="0"/>
                <a:ea typeface="Calibri" charset="0"/>
                <a:cs typeface="Calibri" charset="0"/>
              </a:rPr>
              <a:t>work</a:t>
            </a:r>
            <a:r>
              <a:rPr lang="de-DE" sz="2000" dirty="0">
                <a:latin typeface="Calibri" charset="0"/>
                <a:ea typeface="Calibri" charset="0"/>
                <a:cs typeface="Calibri" charset="0"/>
              </a:rPr>
              <a:t>.“</a:t>
            </a:r>
          </a:p>
          <a:p>
            <a:pPr>
              <a:buClr>
                <a:schemeClr val="tx1"/>
              </a:buClr>
              <a:defRPr/>
            </a:pPr>
            <a:endParaRPr lang="de-DE" sz="2000" dirty="0">
              <a:latin typeface="Calibri" charset="0"/>
              <a:ea typeface="Calibri" charset="0"/>
              <a:cs typeface="Calibri" charset="0"/>
            </a:endParaRPr>
          </a:p>
        </p:txBody>
      </p:sp>
      <p:sp>
        <p:nvSpPr>
          <p:cNvPr id="5" name="Textfeld 4"/>
          <p:cNvSpPr txBox="1">
            <a:spLocks noChangeArrowheads="1"/>
          </p:cNvSpPr>
          <p:nvPr/>
        </p:nvSpPr>
        <p:spPr bwMode="auto">
          <a:xfrm>
            <a:off x="2527782" y="5013176"/>
            <a:ext cx="316311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1200" dirty="0">
                <a:latin typeface="+mn-lt"/>
                <a:cs typeface="Arial" charset="0"/>
              </a:rPr>
              <a:t>(Ball &amp; Stacey 2005)</a:t>
            </a:r>
          </a:p>
        </p:txBody>
      </p:sp>
    </p:spTree>
    <p:extLst>
      <p:ext uri="{BB962C8B-B14F-4D97-AF65-F5344CB8AC3E}">
        <p14:creationId xmlns:p14="http://schemas.microsoft.com/office/powerpoint/2010/main" val="14146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600" dirty="0"/>
              <a:t>Kriterien für die Dokumentation </a:t>
            </a:r>
            <a:r>
              <a:rPr lang="de-DE" sz="2500" dirty="0" smtClean="0"/>
              <a:t>im </a:t>
            </a:r>
            <a:r>
              <a:rPr lang="de-DE" sz="2500" dirty="0"/>
              <a:t>Unterricht</a:t>
            </a:r>
          </a:p>
        </p:txBody>
      </p:sp>
      <p:sp>
        <p:nvSpPr>
          <p:cNvPr id="6" name="Textfeld 5"/>
          <p:cNvSpPr txBox="1"/>
          <p:nvPr/>
        </p:nvSpPr>
        <p:spPr>
          <a:xfrm>
            <a:off x="6756433" y="2708920"/>
            <a:ext cx="1271951" cy="276999"/>
          </a:xfrm>
          <a:prstGeom prst="rect">
            <a:avLst/>
          </a:prstGeom>
          <a:noFill/>
        </p:spPr>
        <p:txBody>
          <a:bodyPr wrap="none" rtlCol="0">
            <a:spAutoFit/>
          </a:bodyPr>
          <a:lstStyle/>
          <a:p>
            <a:r>
              <a:rPr lang="de-DE" sz="1200" dirty="0" smtClean="0">
                <a:ea typeface="Arial" charset="0"/>
                <a:cs typeface="Arial" charset="0"/>
              </a:rPr>
              <a:t>(</a:t>
            </a:r>
            <a:r>
              <a:rPr lang="de-DE" sz="1200" dirty="0">
                <a:ea typeface="Arial" charset="0"/>
                <a:cs typeface="Arial" charset="0"/>
              </a:rPr>
              <a:t>Weigand 2013)</a:t>
            </a:r>
          </a:p>
        </p:txBody>
      </p:sp>
      <p:sp>
        <p:nvSpPr>
          <p:cNvPr id="8" name="Textfeld 7"/>
          <p:cNvSpPr txBox="1"/>
          <p:nvPr/>
        </p:nvSpPr>
        <p:spPr>
          <a:xfrm>
            <a:off x="904648" y="952415"/>
            <a:ext cx="7857406" cy="1631216"/>
          </a:xfrm>
          <a:prstGeom prst="rect">
            <a:avLst/>
          </a:prstGeom>
          <a:noFill/>
        </p:spPr>
        <p:txBody>
          <a:bodyPr wrap="square" rtlCol="0">
            <a:spAutoFit/>
          </a:bodyPr>
          <a:lstStyle/>
          <a:p>
            <a:pPr marL="342000" indent="-342900">
              <a:spcBef>
                <a:spcPts val="576"/>
              </a:spcBef>
              <a:spcAft>
                <a:spcPts val="600"/>
              </a:spcAft>
              <a:buClr>
                <a:schemeClr val="tx2"/>
              </a:buClr>
              <a:buFont typeface="Wingdings" charset="2"/>
              <a:buChar char="§"/>
              <a:defRPr/>
            </a:pPr>
            <a:r>
              <a:rPr lang="de-DE" sz="2000" dirty="0">
                <a:latin typeface="Calibri" charset="0"/>
                <a:ea typeface="Calibri" charset="0"/>
                <a:cs typeface="Calibri" charset="0"/>
              </a:rPr>
              <a:t>„Es darf nicht nur der Bildschirm abgeschrieben werden.“</a:t>
            </a:r>
          </a:p>
          <a:p>
            <a:pPr marL="342000" indent="-342900">
              <a:spcBef>
                <a:spcPts val="576"/>
              </a:spcBef>
              <a:spcAft>
                <a:spcPts val="600"/>
              </a:spcAft>
              <a:buClr>
                <a:schemeClr val="tx2"/>
              </a:buClr>
              <a:buFont typeface="Wingdings" charset="2"/>
              <a:buChar char="§"/>
              <a:defRPr/>
            </a:pPr>
            <a:r>
              <a:rPr lang="de-DE" sz="2000" dirty="0">
                <a:latin typeface="Calibri" charset="0"/>
                <a:ea typeface="Calibri" charset="0"/>
                <a:cs typeface="Calibri" charset="0"/>
              </a:rPr>
              <a:t>„Die Lösung muss für andere verständlich sein.“</a:t>
            </a:r>
          </a:p>
          <a:p>
            <a:pPr marL="342000" indent="-342900">
              <a:spcBef>
                <a:spcPts val="576"/>
              </a:spcBef>
              <a:spcAft>
                <a:spcPts val="600"/>
              </a:spcAft>
              <a:buClr>
                <a:schemeClr val="tx2"/>
              </a:buClr>
              <a:buFont typeface="Wingdings" charset="2"/>
              <a:buChar char="§"/>
              <a:defRPr/>
            </a:pPr>
            <a:r>
              <a:rPr lang="de-DE" sz="2000" dirty="0">
                <a:latin typeface="Calibri" charset="0"/>
                <a:ea typeface="Calibri" charset="0"/>
                <a:cs typeface="Calibri" charset="0"/>
              </a:rPr>
              <a:t>„Die Lösung beschreibt die mathematische Vorgehensweise, sie beschränkt sich nicht auf eine Darstellung in der ‚Rechnersprache‘.“</a:t>
            </a:r>
          </a:p>
        </p:txBody>
      </p:sp>
      <p:grpSp>
        <p:nvGrpSpPr>
          <p:cNvPr id="11" name="Gruppierung 10"/>
          <p:cNvGrpSpPr>
            <a:grpSpLocks/>
          </p:cNvGrpSpPr>
          <p:nvPr/>
        </p:nvGrpSpPr>
        <p:grpSpPr bwMode="auto">
          <a:xfrm>
            <a:off x="428498" y="4437112"/>
            <a:ext cx="5515372" cy="647700"/>
            <a:chOff x="1691680" y="2708920"/>
            <a:chExt cx="5091994" cy="648072"/>
          </a:xfrm>
        </p:grpSpPr>
        <p:pic>
          <p:nvPicPr>
            <p:cNvPr id="12" name="Bild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708920"/>
              <a:ext cx="3147778" cy="64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Bild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708920"/>
              <a:ext cx="1148014" cy="6295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Bild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2708920"/>
              <a:ext cx="870269" cy="5740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5" name="Textfeld 14"/>
          <p:cNvSpPr txBox="1"/>
          <p:nvPr/>
        </p:nvSpPr>
        <p:spPr>
          <a:xfrm>
            <a:off x="306653" y="3212976"/>
            <a:ext cx="8441811" cy="1015663"/>
          </a:xfrm>
          <a:prstGeom prst="rect">
            <a:avLst/>
          </a:prstGeom>
          <a:noFill/>
        </p:spPr>
        <p:txBody>
          <a:bodyPr wrap="square" rtlCol="0">
            <a:spAutoFit/>
          </a:bodyPr>
          <a:lstStyle/>
          <a:p>
            <a:r>
              <a:rPr lang="de-DE" sz="2000" b="1" dirty="0">
                <a:latin typeface="Calibri" charset="0"/>
                <a:ea typeface="Calibri" charset="0"/>
                <a:cs typeface="Calibri" charset="0"/>
              </a:rPr>
              <a:t>ABER</a:t>
            </a:r>
            <a:r>
              <a:rPr lang="de-DE" sz="2000" dirty="0">
                <a:latin typeface="Calibri" charset="0"/>
                <a:ea typeface="Calibri" charset="0"/>
                <a:cs typeface="Calibri" charset="0"/>
              </a:rPr>
              <a:t>:</a:t>
            </a:r>
          </a:p>
          <a:p>
            <a:r>
              <a:rPr lang="de-DE" sz="2000" dirty="0">
                <a:latin typeface="Calibri" charset="0"/>
                <a:ea typeface="Calibri" charset="0"/>
                <a:cs typeface="Calibri" charset="0"/>
              </a:rPr>
              <a:t>Viele Kriterien berücksichtigen nicht die Vielschichtigkeit unterrichtlicher Situationen (Erkundung, Sicherung, Klausur im Kursverband, zentrale Klausur).</a:t>
            </a:r>
          </a:p>
        </p:txBody>
      </p:sp>
      <p:sp>
        <p:nvSpPr>
          <p:cNvPr id="16" name="Abgerundete rechteckige Legende 15"/>
          <p:cNvSpPr/>
          <p:nvPr/>
        </p:nvSpPr>
        <p:spPr bwMode="auto">
          <a:xfrm>
            <a:off x="2533215" y="5481866"/>
            <a:ext cx="6240693" cy="576064"/>
          </a:xfrm>
          <a:prstGeom prst="wedgeRoundRectCallout">
            <a:avLst>
              <a:gd name="adj1" fmla="val -44532"/>
              <a:gd name="adj2" fmla="val -108357"/>
              <a:gd name="adj3" fmla="val 16667"/>
            </a:avLst>
          </a:prstGeom>
          <a:solidFill>
            <a:srgbClr val="FF66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de-DE" sz="1800" dirty="0" smtClean="0">
                <a:solidFill>
                  <a:schemeClr val="bg1"/>
                </a:solidFill>
                <a:latin typeface="+mn-lt"/>
              </a:rPr>
              <a:t>Das </a:t>
            </a:r>
            <a:r>
              <a:rPr lang="de-DE" sz="1800" smtClean="0">
                <a:solidFill>
                  <a:schemeClr val="bg1"/>
                </a:solidFill>
                <a:latin typeface="+mn-lt"/>
              </a:rPr>
              <a:t>ist manchmal angemessen</a:t>
            </a:r>
            <a:r>
              <a:rPr lang="de-DE" sz="1800" dirty="0">
                <a:solidFill>
                  <a:schemeClr val="bg1"/>
                </a:solidFill>
                <a:latin typeface="+mn-lt"/>
              </a:rPr>
              <a:t>, aber eben nicht immer!</a:t>
            </a:r>
          </a:p>
        </p:txBody>
      </p:sp>
    </p:spTree>
    <p:extLst>
      <p:ext uri="{BB962C8B-B14F-4D97-AF65-F5344CB8AC3E}">
        <p14:creationId xmlns:p14="http://schemas.microsoft.com/office/powerpoint/2010/main" val="204456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p:txBody>
          <a:bodyPr>
            <a:noAutofit/>
          </a:bodyPr>
          <a:lstStyle/>
          <a:p>
            <a:r>
              <a:rPr lang="de-DE" sz="2500" dirty="0"/>
              <a:t>Dokumentationsvarianten in Lern- und Leistungssituationen</a:t>
            </a:r>
          </a:p>
        </p:txBody>
      </p:sp>
      <p:grpSp>
        <p:nvGrpSpPr>
          <p:cNvPr id="5" name="Gruppierung 4"/>
          <p:cNvGrpSpPr>
            <a:grpSpLocks/>
          </p:cNvGrpSpPr>
          <p:nvPr/>
        </p:nvGrpSpPr>
        <p:grpSpPr bwMode="auto">
          <a:xfrm>
            <a:off x="395536" y="1484784"/>
            <a:ext cx="4248472" cy="648072"/>
            <a:chOff x="1691680" y="2708920"/>
            <a:chExt cx="5091994" cy="648072"/>
          </a:xfrm>
        </p:grpSpPr>
        <p:pic>
          <p:nvPicPr>
            <p:cNvPr id="6" name="Bild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708920"/>
              <a:ext cx="3147778" cy="64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Bild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2708920"/>
              <a:ext cx="1148014" cy="6295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Bild 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2708920"/>
              <a:ext cx="870269" cy="5740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9" name="Textfeld 8"/>
          <p:cNvSpPr txBox="1"/>
          <p:nvPr/>
        </p:nvSpPr>
        <p:spPr>
          <a:xfrm>
            <a:off x="726311" y="2132856"/>
            <a:ext cx="8534772" cy="1477328"/>
          </a:xfrm>
          <a:prstGeom prst="rect">
            <a:avLst/>
          </a:prstGeom>
          <a:noFill/>
        </p:spPr>
        <p:txBody>
          <a:bodyPr wrap="none" rtlCol="0">
            <a:spAutoFit/>
          </a:bodyPr>
          <a:lstStyle/>
          <a:p>
            <a:pPr>
              <a:buClr>
                <a:schemeClr val="tx2"/>
              </a:buClr>
            </a:pPr>
            <a:r>
              <a:rPr lang="de-DE" sz="2000" dirty="0">
                <a:latin typeface="Calibri" charset="0"/>
                <a:ea typeface="Calibri" charset="0"/>
                <a:cs typeface="Calibri" charset="0"/>
              </a:rPr>
              <a:t>Potential:</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Erinnerungsstütze (Beginn einer Unterrichtsreihe)</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genaue Beschreibung des Vorgehens (etwa für Mitschüler in einer GA-Phase)</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Bedienung wird genau dokumentiert</a:t>
            </a:r>
          </a:p>
        </p:txBody>
      </p:sp>
      <p:sp>
        <p:nvSpPr>
          <p:cNvPr id="10" name="Textfeld 9"/>
          <p:cNvSpPr txBox="1"/>
          <p:nvPr/>
        </p:nvSpPr>
        <p:spPr>
          <a:xfrm>
            <a:off x="727710" y="4086438"/>
            <a:ext cx="7795980" cy="1092607"/>
          </a:xfrm>
          <a:prstGeom prst="rect">
            <a:avLst/>
          </a:prstGeom>
          <a:noFill/>
        </p:spPr>
        <p:txBody>
          <a:bodyPr wrap="none" rtlCol="0">
            <a:spAutoFit/>
          </a:bodyPr>
          <a:lstStyle/>
          <a:p>
            <a:pPr>
              <a:buClr>
                <a:schemeClr val="tx2"/>
              </a:buClr>
            </a:pPr>
            <a:r>
              <a:rPr lang="de-DE" sz="2000" dirty="0">
                <a:latin typeface="Calibri" charset="0"/>
                <a:ea typeface="Calibri" charset="0"/>
                <a:cs typeface="Calibri" charset="0"/>
              </a:rPr>
              <a:t>Grenzen:</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nicht verstehbar z</a:t>
            </a:r>
            <a:r>
              <a:rPr lang="de-DE" sz="2000" dirty="0" smtClean="0">
                <a:latin typeface="Calibri" charset="0"/>
                <a:ea typeface="Calibri" charset="0"/>
                <a:cs typeface="Calibri" charset="0"/>
              </a:rPr>
              <a:t>. B</a:t>
            </a:r>
            <a:r>
              <a:rPr lang="de-DE" sz="2000" dirty="0">
                <a:latin typeface="Calibri" charset="0"/>
                <a:ea typeface="Calibri" charset="0"/>
                <a:cs typeface="Calibri" charset="0"/>
              </a:rPr>
              <a:t>. für </a:t>
            </a:r>
            <a:r>
              <a:rPr lang="de-DE" sz="2000" dirty="0" err="1" smtClean="0">
                <a:latin typeface="Calibri" charset="0"/>
                <a:ea typeface="Calibri" charset="0"/>
                <a:cs typeface="Calibri" charset="0"/>
              </a:rPr>
              <a:t>FremdkorrektorInnen</a:t>
            </a:r>
            <a:endParaRPr lang="de-DE" sz="2000" dirty="0">
              <a:latin typeface="Calibri" charset="0"/>
              <a:ea typeface="Calibri" charset="0"/>
              <a:cs typeface="Calibri" charset="0"/>
            </a:endParaRP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keine mathematischen Argumente </a:t>
            </a:r>
            <a:r>
              <a:rPr lang="de-DE" sz="2000" dirty="0" smtClean="0">
                <a:latin typeface="Calibri" charset="0"/>
                <a:ea typeface="Calibri" charset="0"/>
                <a:cs typeface="Calibri" charset="0"/>
              </a:rPr>
              <a:t>– </a:t>
            </a:r>
            <a:r>
              <a:rPr lang="de-DE" sz="2000" dirty="0">
                <a:latin typeface="Calibri" charset="0"/>
                <a:ea typeface="Calibri" charset="0"/>
                <a:cs typeface="Calibri" charset="0"/>
              </a:rPr>
              <a:t>Dokumentation der Bedienebene</a:t>
            </a:r>
          </a:p>
        </p:txBody>
      </p:sp>
      <p:sp>
        <p:nvSpPr>
          <p:cNvPr id="11" name="Textfeld 10"/>
          <p:cNvSpPr txBox="1"/>
          <p:nvPr/>
        </p:nvSpPr>
        <p:spPr>
          <a:xfrm>
            <a:off x="1343131" y="3573016"/>
            <a:ext cx="5029069" cy="400110"/>
          </a:xfrm>
          <a:prstGeom prst="rect">
            <a:avLst/>
          </a:prstGeom>
          <a:noFill/>
        </p:spPr>
        <p:txBody>
          <a:bodyPr wrap="none" rtlCol="0">
            <a:spAutoFit/>
          </a:bodyPr>
          <a:lstStyle/>
          <a:p>
            <a:r>
              <a:rPr lang="de-DE" sz="2000" dirty="0">
                <a:latin typeface="Calibri" charset="0"/>
                <a:ea typeface="Calibri" charset="0"/>
                <a:cs typeface="Calibri" charset="0"/>
              </a:rPr>
              <a:t>Funktional in Lernsituationen (etwa: Protokoll)</a:t>
            </a:r>
          </a:p>
        </p:txBody>
      </p:sp>
      <p:sp>
        <p:nvSpPr>
          <p:cNvPr id="12" name="Pfeil nach rechts 11"/>
          <p:cNvSpPr/>
          <p:nvPr/>
        </p:nvSpPr>
        <p:spPr bwMode="auto">
          <a:xfrm>
            <a:off x="770687" y="3645024"/>
            <a:ext cx="546061" cy="288032"/>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1500">
              <a:latin typeface="+mn-lt"/>
            </a:endParaRPr>
          </a:p>
        </p:txBody>
      </p:sp>
      <p:sp>
        <p:nvSpPr>
          <p:cNvPr id="13" name="Textfeld 12"/>
          <p:cNvSpPr txBox="1"/>
          <p:nvPr/>
        </p:nvSpPr>
        <p:spPr>
          <a:xfrm>
            <a:off x="1332240" y="5261138"/>
            <a:ext cx="7602915" cy="400110"/>
          </a:xfrm>
          <a:prstGeom prst="rect">
            <a:avLst/>
          </a:prstGeom>
          <a:noFill/>
        </p:spPr>
        <p:txBody>
          <a:bodyPr wrap="none" rtlCol="0">
            <a:spAutoFit/>
          </a:bodyPr>
          <a:lstStyle/>
          <a:p>
            <a:r>
              <a:rPr lang="de-DE" sz="2000" dirty="0">
                <a:latin typeface="Calibri" charset="0"/>
                <a:ea typeface="Calibri" charset="0"/>
                <a:cs typeface="Calibri" charset="0"/>
              </a:rPr>
              <a:t>n</a:t>
            </a:r>
            <a:r>
              <a:rPr lang="de-DE" sz="2000" dirty="0" smtClean="0">
                <a:latin typeface="Calibri" charset="0"/>
                <a:ea typeface="Calibri" charset="0"/>
                <a:cs typeface="Calibri" charset="0"/>
              </a:rPr>
              <a:t>icht </a:t>
            </a:r>
            <a:r>
              <a:rPr lang="de-DE" sz="2000" dirty="0">
                <a:latin typeface="Calibri" charset="0"/>
                <a:ea typeface="Calibri" charset="0"/>
                <a:cs typeface="Calibri" charset="0"/>
              </a:rPr>
              <a:t>funktional in Leistungssituationen (</a:t>
            </a:r>
            <a:r>
              <a:rPr lang="de-DE" sz="2000" dirty="0" smtClean="0">
                <a:latin typeface="Calibri" charset="0"/>
                <a:ea typeface="Calibri" charset="0"/>
                <a:cs typeface="Calibri" charset="0"/>
              </a:rPr>
              <a:t>etwa</a:t>
            </a:r>
            <a:r>
              <a:rPr lang="de-DE" sz="2000" dirty="0">
                <a:latin typeface="Calibri" charset="0"/>
                <a:ea typeface="Calibri" charset="0"/>
                <a:cs typeface="Calibri" charset="0"/>
              </a:rPr>
              <a:t> </a:t>
            </a:r>
            <a:r>
              <a:rPr lang="de-DE" sz="2000" dirty="0" smtClean="0">
                <a:latin typeface="Calibri" charset="0"/>
                <a:ea typeface="Calibri" charset="0"/>
                <a:cs typeface="Calibri" charset="0"/>
              </a:rPr>
              <a:t>bei zentralen Prüfungen)</a:t>
            </a:r>
            <a:endParaRPr lang="de-DE" sz="2000" dirty="0">
              <a:latin typeface="Calibri" charset="0"/>
              <a:ea typeface="Calibri" charset="0"/>
              <a:cs typeface="Calibri" charset="0"/>
            </a:endParaRPr>
          </a:p>
        </p:txBody>
      </p:sp>
      <p:sp>
        <p:nvSpPr>
          <p:cNvPr id="14" name="Pfeil nach rechts 13"/>
          <p:cNvSpPr/>
          <p:nvPr/>
        </p:nvSpPr>
        <p:spPr bwMode="auto">
          <a:xfrm>
            <a:off x="728678" y="5327417"/>
            <a:ext cx="546061" cy="288032"/>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1500">
              <a:latin typeface="+mn-lt"/>
            </a:endParaRPr>
          </a:p>
        </p:txBody>
      </p:sp>
    </p:spTree>
    <p:extLst>
      <p:ext uri="{BB962C8B-B14F-4D97-AF65-F5344CB8AC3E}">
        <p14:creationId xmlns:p14="http://schemas.microsoft.com/office/powerpoint/2010/main" val="86547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500" dirty="0"/>
              <a:t>Dokumentationsvarianten in Lern- und Leistungssituationen</a:t>
            </a:r>
          </a:p>
        </p:txBody>
      </p:sp>
      <p:pic>
        <p:nvPicPr>
          <p:cNvPr id="3" name="Bild 2"/>
          <p:cNvPicPr>
            <a:picLocks noChangeAspect="1"/>
          </p:cNvPicPr>
          <p:nvPr/>
        </p:nvPicPr>
        <p:blipFill rotWithShape="1">
          <a:blip r:embed="rId3"/>
          <a:srcRect t="1" r="22041" b="-8726"/>
          <a:stretch/>
        </p:blipFill>
        <p:spPr>
          <a:xfrm>
            <a:off x="187656" y="1133896"/>
            <a:ext cx="8461013" cy="684000"/>
          </a:xfrm>
          <a:prstGeom prst="rect">
            <a:avLst/>
          </a:prstGeom>
        </p:spPr>
      </p:pic>
      <p:pic>
        <p:nvPicPr>
          <p:cNvPr id="4" name="Bild 3"/>
          <p:cNvPicPr>
            <a:picLocks noChangeAspect="1"/>
          </p:cNvPicPr>
          <p:nvPr/>
        </p:nvPicPr>
        <p:blipFill>
          <a:blip r:embed="rId4"/>
          <a:stretch>
            <a:fillRect/>
          </a:stretch>
        </p:blipFill>
        <p:spPr>
          <a:xfrm>
            <a:off x="472496" y="3962690"/>
            <a:ext cx="6139467" cy="504000"/>
          </a:xfrm>
          <a:prstGeom prst="rect">
            <a:avLst/>
          </a:prstGeom>
        </p:spPr>
      </p:pic>
      <p:sp>
        <p:nvSpPr>
          <p:cNvPr id="5" name="Textfeld 4"/>
          <p:cNvSpPr txBox="1"/>
          <p:nvPr/>
        </p:nvSpPr>
        <p:spPr>
          <a:xfrm>
            <a:off x="727200" y="2328459"/>
            <a:ext cx="6855851" cy="1169551"/>
          </a:xfrm>
          <a:prstGeom prst="rect">
            <a:avLst/>
          </a:prstGeom>
          <a:noFill/>
        </p:spPr>
        <p:txBody>
          <a:bodyPr wrap="none" rtlCol="0">
            <a:spAutoFit/>
          </a:bodyPr>
          <a:lstStyle/>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s</a:t>
            </a:r>
            <a:r>
              <a:rPr lang="de-DE" sz="2000" dirty="0" smtClean="0">
                <a:latin typeface="Calibri" charset="0"/>
                <a:ea typeface="Calibri" charset="0"/>
                <a:cs typeface="Calibri" charset="0"/>
              </a:rPr>
              <a:t>prachlicher </a:t>
            </a:r>
            <a:r>
              <a:rPr lang="de-DE" sz="2000" dirty="0">
                <a:latin typeface="Calibri" charset="0"/>
                <a:ea typeface="Calibri" charset="0"/>
                <a:cs typeface="Calibri" charset="0"/>
              </a:rPr>
              <a:t>Bezug zum Werkzeug („Fenster“)</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Dokumentation verweist auf Menüführung des </a:t>
            </a:r>
            <a:r>
              <a:rPr lang="de-DE" sz="2000" dirty="0" smtClean="0">
                <a:latin typeface="Calibri" charset="0"/>
                <a:ea typeface="Calibri" charset="0"/>
                <a:cs typeface="Calibri" charset="0"/>
              </a:rPr>
              <a:t>Werkzeugs</a:t>
            </a:r>
            <a:endParaRPr lang="de-DE" sz="2000" dirty="0">
              <a:latin typeface="Calibri" charset="0"/>
              <a:ea typeface="Calibri" charset="0"/>
              <a:cs typeface="Calibri" charset="0"/>
            </a:endParaRPr>
          </a:p>
          <a:p>
            <a:pPr marL="342000" indent="-342900">
              <a:spcBef>
                <a:spcPts val="0"/>
              </a:spcBef>
              <a:spcAft>
                <a:spcPts val="600"/>
              </a:spcAft>
              <a:buClr>
                <a:schemeClr val="tx2"/>
              </a:buClr>
              <a:buFont typeface="Wingdings" charset="2"/>
              <a:buChar char="§"/>
              <a:defRPr/>
            </a:pPr>
            <a:r>
              <a:rPr lang="de-DE" sz="2000" b="1" dirty="0">
                <a:latin typeface="Calibri" charset="0"/>
                <a:ea typeface="Calibri" charset="0"/>
                <a:cs typeface="Calibri" charset="0"/>
              </a:rPr>
              <a:t>w</a:t>
            </a:r>
            <a:r>
              <a:rPr lang="de-DE" sz="2000" b="1" dirty="0" smtClean="0">
                <a:latin typeface="Calibri" charset="0"/>
                <a:ea typeface="Calibri" charset="0"/>
                <a:cs typeface="Calibri" charset="0"/>
              </a:rPr>
              <a:t>ichtig in Lernphasen </a:t>
            </a:r>
            <a:r>
              <a:rPr lang="de-DE" sz="2000" b="1" dirty="0">
                <a:latin typeface="Calibri" charset="0"/>
                <a:ea typeface="Calibri" charset="0"/>
                <a:cs typeface="Calibri" charset="0"/>
              </a:rPr>
              <a:t>(etwa: </a:t>
            </a:r>
            <a:r>
              <a:rPr lang="de-DE" sz="2000" b="1" dirty="0" smtClean="0">
                <a:latin typeface="Calibri" charset="0"/>
                <a:ea typeface="Calibri" charset="0"/>
                <a:cs typeface="Calibri" charset="0"/>
              </a:rPr>
              <a:t>Protokollieren des Vorgehens</a:t>
            </a:r>
            <a:r>
              <a:rPr lang="de-DE" sz="2000" dirty="0" smtClean="0">
                <a:latin typeface="Calibri" charset="0"/>
                <a:ea typeface="Calibri" charset="0"/>
                <a:cs typeface="Calibri" charset="0"/>
              </a:rPr>
              <a:t>)</a:t>
            </a:r>
            <a:endParaRPr lang="de-DE" sz="2000" dirty="0">
              <a:latin typeface="Calibri" charset="0"/>
              <a:ea typeface="Calibri" charset="0"/>
              <a:cs typeface="Calibri" charset="0"/>
            </a:endParaRPr>
          </a:p>
        </p:txBody>
      </p:sp>
      <p:sp>
        <p:nvSpPr>
          <p:cNvPr id="6" name="Textfeld 5"/>
          <p:cNvSpPr txBox="1"/>
          <p:nvPr/>
        </p:nvSpPr>
        <p:spPr>
          <a:xfrm>
            <a:off x="727200" y="4635713"/>
            <a:ext cx="6751272" cy="1169551"/>
          </a:xfrm>
          <a:prstGeom prst="rect">
            <a:avLst/>
          </a:prstGeom>
          <a:noFill/>
        </p:spPr>
        <p:txBody>
          <a:bodyPr wrap="none" rtlCol="0">
            <a:spAutoFit/>
          </a:bodyPr>
          <a:lstStyle/>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s</a:t>
            </a:r>
            <a:r>
              <a:rPr lang="de-DE" sz="2000" dirty="0" smtClean="0">
                <a:latin typeface="Calibri" charset="0"/>
                <a:ea typeface="Calibri" charset="0"/>
                <a:cs typeface="Calibri" charset="0"/>
              </a:rPr>
              <a:t>prachlicher </a:t>
            </a:r>
            <a:r>
              <a:rPr lang="de-DE" sz="2000" dirty="0">
                <a:latin typeface="Calibri" charset="0"/>
                <a:ea typeface="Calibri" charset="0"/>
                <a:cs typeface="Calibri" charset="0"/>
              </a:rPr>
              <a:t>Bezug zur Mathematik (Maßstab... vergrößern)</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Dokumentation verweist auf das math. Objekt</a:t>
            </a:r>
          </a:p>
          <a:p>
            <a:pPr marL="342000"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w</a:t>
            </a:r>
            <a:r>
              <a:rPr lang="de-DE" sz="2000" dirty="0" smtClean="0">
                <a:latin typeface="Calibri" charset="0"/>
                <a:ea typeface="Calibri" charset="0"/>
                <a:cs typeface="Calibri" charset="0"/>
              </a:rPr>
              <a:t>ichtig </a:t>
            </a:r>
            <a:r>
              <a:rPr lang="de-DE" sz="2000" dirty="0">
                <a:latin typeface="Calibri" charset="0"/>
                <a:ea typeface="Calibri" charset="0"/>
                <a:cs typeface="Calibri" charset="0"/>
              </a:rPr>
              <a:t>in Leistungssituationen</a:t>
            </a:r>
          </a:p>
        </p:txBody>
      </p:sp>
      <p:sp>
        <p:nvSpPr>
          <p:cNvPr id="7" name="Pfeil nach rechts 6"/>
          <p:cNvSpPr/>
          <p:nvPr/>
        </p:nvSpPr>
        <p:spPr bwMode="auto">
          <a:xfrm>
            <a:off x="179512" y="3140968"/>
            <a:ext cx="546061" cy="288032"/>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1500">
              <a:latin typeface="+mn-lt"/>
            </a:endParaRPr>
          </a:p>
        </p:txBody>
      </p:sp>
      <p:sp>
        <p:nvSpPr>
          <p:cNvPr id="8" name="Pfeil nach rechts 7"/>
          <p:cNvSpPr/>
          <p:nvPr/>
        </p:nvSpPr>
        <p:spPr bwMode="auto">
          <a:xfrm>
            <a:off x="179512" y="5445224"/>
            <a:ext cx="546061" cy="288032"/>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1500">
              <a:latin typeface="+mn-lt"/>
            </a:endParaRPr>
          </a:p>
        </p:txBody>
      </p:sp>
      <p:pic>
        <p:nvPicPr>
          <p:cNvPr id="9" name="Bild 29"/>
          <p:cNvPicPr>
            <a:picLocks noChangeAspect="1" noChangeArrowheads="1"/>
          </p:cNvPicPr>
          <p:nvPr/>
        </p:nvPicPr>
        <p:blipFill rotWithShape="1">
          <a:blip r:embed="rId5">
            <a:extLst>
              <a:ext uri="{28A0092B-C50C-407E-A947-70E740481C1C}">
                <a14:useLocalDpi xmlns:a14="http://schemas.microsoft.com/office/drawing/2010/main" val="0"/>
              </a:ext>
            </a:extLst>
          </a:blip>
          <a:srcRect t="11264"/>
          <a:stretch/>
        </p:blipFill>
        <p:spPr bwMode="auto">
          <a:xfrm>
            <a:off x="7094481" y="1723801"/>
            <a:ext cx="1602602" cy="10708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515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p:cNvSpPr/>
          <p:nvPr/>
        </p:nvSpPr>
        <p:spPr bwMode="auto">
          <a:xfrm>
            <a:off x="-396552" y="1124744"/>
            <a:ext cx="8939336" cy="259228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2" name="Titel 1"/>
          <p:cNvSpPr>
            <a:spLocks noGrp="1"/>
          </p:cNvSpPr>
          <p:nvPr>
            <p:ph type="title"/>
          </p:nvPr>
        </p:nvSpPr>
        <p:spPr/>
        <p:txBody>
          <a:bodyPr>
            <a:normAutofit/>
          </a:bodyPr>
          <a:lstStyle/>
          <a:p>
            <a:r>
              <a:rPr lang="de-DE" sz="2500" dirty="0"/>
              <a:t>Reflexion</a:t>
            </a:r>
            <a:endParaRPr lang="en-US" sz="2500" dirty="0"/>
          </a:p>
        </p:txBody>
      </p:sp>
      <p:sp>
        <p:nvSpPr>
          <p:cNvPr id="5" name="Inhaltsplatzhalter 2"/>
          <p:cNvSpPr txBox="1">
            <a:spLocks/>
          </p:cNvSpPr>
          <p:nvPr/>
        </p:nvSpPr>
        <p:spPr>
          <a:xfrm>
            <a:off x="323528" y="1196752"/>
            <a:ext cx="8229600" cy="3168352"/>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a:buClr>
                <a:schemeClr val="tx2"/>
              </a:buClr>
            </a:pPr>
            <a:r>
              <a:rPr lang="de-DE" dirty="0">
                <a:latin typeface="Calibri" panose="020F0502020204030204" pitchFamily="34" charset="0"/>
                <a:cs typeface="Arial" panose="020B0604020202020204" pitchFamily="34" charset="0"/>
              </a:rPr>
              <a:t>Berichten Sie aus Ihrer Erfahrung der Unterrichtsgestaltung mit dem GTR.</a:t>
            </a:r>
            <a:r>
              <a:rPr lang="de-DE" dirty="0">
                <a:latin typeface="Calibri" panose="020F0502020204030204" pitchFamily="34" charset="0"/>
              </a:rPr>
              <a:t> </a:t>
            </a:r>
            <a:endParaRPr lang="de-DE" kern="0" dirty="0">
              <a:solidFill>
                <a:schemeClr val="bg1">
                  <a:lumMod val="65000"/>
                </a:schemeClr>
              </a:solidFill>
              <a:latin typeface="Calibri" panose="020F0502020204030204" pitchFamily="34" charset="0"/>
            </a:endParaRPr>
          </a:p>
          <a:p>
            <a:pPr>
              <a:buClr>
                <a:schemeClr val="tx2"/>
              </a:buClr>
            </a:pPr>
            <a:r>
              <a:rPr lang="de-DE" dirty="0">
                <a:latin typeface="Calibri" panose="020F0502020204030204" pitchFamily="34" charset="0"/>
                <a:cs typeface="Arial" panose="020B0604020202020204" pitchFamily="34" charset="0"/>
              </a:rPr>
              <a:t>Welche Ideen des letzten Treffens konnten Sie umsetzen?</a:t>
            </a:r>
          </a:p>
          <a:p>
            <a:pPr>
              <a:buClr>
                <a:schemeClr val="tx2"/>
              </a:buClr>
            </a:pPr>
            <a:r>
              <a:rPr lang="de-DE" dirty="0">
                <a:latin typeface="Calibri" panose="020F0502020204030204" pitchFamily="34" charset="0"/>
                <a:cs typeface="Arial" panose="020B0604020202020204" pitchFamily="34" charset="0"/>
              </a:rPr>
              <a:t>Was waren die Schwierigkeiten und die Highlights?</a:t>
            </a:r>
          </a:p>
          <a:p>
            <a:pPr>
              <a:buClr>
                <a:schemeClr val="tx2"/>
              </a:buClr>
            </a:pPr>
            <a:r>
              <a:rPr lang="de-DE" dirty="0">
                <a:latin typeface="Calibri" panose="020F0502020204030204" pitchFamily="34" charset="0"/>
                <a:cs typeface="Arial" panose="020B0604020202020204" pitchFamily="34" charset="0"/>
              </a:rPr>
              <a:t>Wie ist ihre Stimmung zum GTR? </a:t>
            </a:r>
          </a:p>
        </p:txBody>
      </p:sp>
    </p:spTree>
    <p:extLst>
      <p:ext uri="{BB962C8B-B14F-4D97-AF65-F5344CB8AC3E}">
        <p14:creationId xmlns:p14="http://schemas.microsoft.com/office/powerpoint/2010/main" val="211981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smtClean="0"/>
              <a:t>Kriterien für die Dokumentation</a:t>
            </a:r>
            <a:endParaRPr lang="de-DE" sz="2500" dirty="0"/>
          </a:p>
        </p:txBody>
      </p:sp>
      <p:sp>
        <p:nvSpPr>
          <p:cNvPr id="3" name="Textfeld 8"/>
          <p:cNvSpPr txBox="1">
            <a:spLocks noChangeArrowheads="1"/>
          </p:cNvSpPr>
          <p:nvPr/>
        </p:nvSpPr>
        <p:spPr bwMode="auto">
          <a:xfrm>
            <a:off x="324000" y="1691516"/>
            <a:ext cx="640957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dirty="0">
                <a:latin typeface="Calibri" charset="0"/>
                <a:ea typeface="Calibri" charset="0"/>
                <a:cs typeface="Calibri" charset="0"/>
              </a:rPr>
              <a:t>Merkmale </a:t>
            </a:r>
            <a:r>
              <a:rPr lang="de-DE" sz="2000" dirty="0" smtClean="0">
                <a:latin typeface="Calibri" charset="0"/>
                <a:ea typeface="Calibri" charset="0"/>
                <a:cs typeface="Calibri" charset="0"/>
              </a:rPr>
              <a:t>für </a:t>
            </a:r>
            <a:r>
              <a:rPr lang="de-DE" sz="2000" dirty="0">
                <a:latin typeface="Calibri" charset="0"/>
                <a:ea typeface="Calibri" charset="0"/>
                <a:cs typeface="Calibri" charset="0"/>
              </a:rPr>
              <a:t>die Nutzung von Fach- und Werkzeugsprache </a:t>
            </a:r>
          </a:p>
        </p:txBody>
      </p:sp>
      <p:sp>
        <p:nvSpPr>
          <p:cNvPr id="6" name="Pfeil nach rechts 5"/>
          <p:cNvSpPr/>
          <p:nvPr/>
        </p:nvSpPr>
        <p:spPr>
          <a:xfrm>
            <a:off x="438400" y="2125216"/>
            <a:ext cx="1059392" cy="484188"/>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solidFill>
                <a:schemeClr val="tx1"/>
              </a:solidFill>
              <a:latin typeface="Calibri" charset="0"/>
              <a:ea typeface="Calibri" charset="0"/>
              <a:cs typeface="Calibri" charset="0"/>
            </a:endParaRPr>
          </a:p>
        </p:txBody>
      </p:sp>
      <p:grpSp>
        <p:nvGrpSpPr>
          <p:cNvPr id="8" name="Gruppierung 13"/>
          <p:cNvGrpSpPr>
            <a:grpSpLocks/>
          </p:cNvGrpSpPr>
          <p:nvPr/>
        </p:nvGrpSpPr>
        <p:grpSpPr bwMode="auto">
          <a:xfrm>
            <a:off x="495300" y="982216"/>
            <a:ext cx="4705350" cy="533400"/>
            <a:chOff x="304800" y="1371600"/>
            <a:chExt cx="3810000" cy="350468"/>
          </a:xfrm>
        </p:grpSpPr>
        <p:pic>
          <p:nvPicPr>
            <p:cNvPr id="9" name="Bild 14"/>
            <p:cNvPicPr>
              <a:picLocks noChangeAspect="1" noChangeArrowheads="1"/>
            </p:cNvPicPr>
            <p:nvPr/>
          </p:nvPicPr>
          <p:blipFill>
            <a:blip r:embed="rId3">
              <a:extLst>
                <a:ext uri="{28A0092B-C50C-407E-A947-70E740481C1C}">
                  <a14:useLocalDpi xmlns:a14="http://schemas.microsoft.com/office/drawing/2010/main" val="0"/>
                </a:ext>
              </a:extLst>
            </a:blip>
            <a:srcRect l="3954" t="90654" r="35899" b="-523"/>
            <a:stretch>
              <a:fillRect/>
            </a:stretch>
          </p:blipFill>
          <p:spPr bwMode="auto">
            <a:xfrm>
              <a:off x="1564640" y="1427428"/>
              <a:ext cx="2550160" cy="294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Bild 15"/>
            <p:cNvPicPr>
              <a:picLocks noChangeAspect="1" noChangeArrowheads="1"/>
            </p:cNvPicPr>
            <p:nvPr/>
          </p:nvPicPr>
          <p:blipFill>
            <a:blip r:embed="rId3">
              <a:extLst>
                <a:ext uri="{28A0092B-C50C-407E-A947-70E740481C1C}">
                  <a14:useLocalDpi xmlns:a14="http://schemas.microsoft.com/office/drawing/2010/main" val="0"/>
                </a:ext>
              </a:extLst>
            </a:blip>
            <a:srcRect l="59532" t="80106" r="7715" b="8263"/>
            <a:stretch>
              <a:fillRect/>
            </a:stretch>
          </p:blipFill>
          <p:spPr bwMode="auto">
            <a:xfrm>
              <a:off x="304800" y="1371600"/>
              <a:ext cx="1275080" cy="3189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1" name="Bild 16"/>
          <p:cNvPicPr>
            <a:picLocks noChangeAspect="1" noChangeArrowheads="1"/>
          </p:cNvPicPr>
          <p:nvPr/>
        </p:nvPicPr>
        <p:blipFill>
          <a:blip r:embed="rId4">
            <a:extLst>
              <a:ext uri="{28A0092B-C50C-407E-A947-70E740481C1C}">
                <a14:useLocalDpi xmlns:a14="http://schemas.microsoft.com/office/drawing/2010/main" val="0"/>
              </a:ext>
            </a:extLst>
          </a:blip>
          <a:srcRect l="22034" t="34793" r="36842" b="52849"/>
          <a:stretch>
            <a:fillRect/>
          </a:stretch>
        </p:blipFill>
        <p:spPr bwMode="auto">
          <a:xfrm>
            <a:off x="6588224" y="980728"/>
            <a:ext cx="2311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Oval 14"/>
          <p:cNvSpPr/>
          <p:nvPr/>
        </p:nvSpPr>
        <p:spPr>
          <a:xfrm>
            <a:off x="1882874" y="6212343"/>
            <a:ext cx="5861050" cy="584791"/>
          </a:xfrm>
          <a:prstGeom prst="ellipse">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r>
              <a:rPr lang="de-DE" dirty="0">
                <a:solidFill>
                  <a:schemeClr val="dk1"/>
                </a:solidFill>
              </a:rPr>
              <a:t>dynamisch und kumulativ</a:t>
            </a:r>
          </a:p>
        </p:txBody>
      </p:sp>
      <p:sp>
        <p:nvSpPr>
          <p:cNvPr id="16" name="Textfeld 22"/>
          <p:cNvSpPr txBox="1">
            <a:spLocks noChangeArrowheads="1"/>
          </p:cNvSpPr>
          <p:nvPr/>
        </p:nvSpPr>
        <p:spPr bwMode="auto">
          <a:xfrm>
            <a:off x="1597032" y="2151197"/>
            <a:ext cx="3337837"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b="1" dirty="0" smtClean="0">
                <a:latin typeface="Calibri" charset="0"/>
                <a:ea typeface="Calibri" charset="0"/>
                <a:cs typeface="Calibri" charset="0"/>
              </a:rPr>
              <a:t>Kriterien für die Lernsituation</a:t>
            </a:r>
            <a:endParaRPr lang="de-DE" sz="2000" dirty="0">
              <a:latin typeface="Calibri" charset="0"/>
              <a:ea typeface="Calibri" charset="0"/>
              <a:cs typeface="Calibri" charset="0"/>
            </a:endParaRPr>
          </a:p>
        </p:txBody>
      </p:sp>
      <p:sp>
        <p:nvSpPr>
          <p:cNvPr id="17" name="Textfeld 16"/>
          <p:cNvSpPr txBox="1">
            <a:spLocks noChangeArrowheads="1"/>
          </p:cNvSpPr>
          <p:nvPr/>
        </p:nvSpPr>
        <p:spPr bwMode="auto">
          <a:xfrm>
            <a:off x="324000" y="4581128"/>
            <a:ext cx="7949181" cy="1631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000" lvl="1" indent="-342900">
              <a:spcBef>
                <a:spcPts val="0"/>
              </a:spcBef>
              <a:spcAft>
                <a:spcPts val="600"/>
              </a:spcAft>
              <a:buClr>
                <a:schemeClr val="tx2"/>
              </a:buClr>
              <a:buFont typeface="Wingdings" charset="2"/>
              <a:buChar char="§"/>
              <a:defRPr/>
            </a:pPr>
            <a:r>
              <a:rPr lang="de-DE" sz="2000" u="sng" dirty="0" smtClean="0">
                <a:latin typeface="Calibri" charset="0"/>
                <a:ea typeface="Calibri" charset="0"/>
                <a:cs typeface="Calibri" charset="0"/>
              </a:rPr>
              <a:t>Formalisierungsgrad und Korrektheit: </a:t>
            </a:r>
            <a:br>
              <a:rPr lang="de-DE" sz="2000" u="sng" dirty="0" smtClean="0">
                <a:latin typeface="Calibri" charset="0"/>
                <a:ea typeface="Calibri" charset="0"/>
                <a:cs typeface="Calibri" charset="0"/>
              </a:rPr>
            </a:br>
            <a:r>
              <a:rPr lang="de-DE" sz="2000" dirty="0" smtClean="0">
                <a:latin typeface="Calibri" charset="0"/>
                <a:ea typeface="Calibri" charset="0"/>
                <a:cs typeface="Calibri" charset="0"/>
              </a:rPr>
              <a:t>kann je nach Textsorte und Lernphase unterschiedlich vereinbart werden (z. B. Spickzettel versus Merkheft),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es muss Lernsituationen geben, die bewusst auf die Kriterien von  Dokumentationen in Leistungssituation vorbereiten. </a:t>
            </a:r>
          </a:p>
        </p:txBody>
      </p:sp>
      <p:sp>
        <p:nvSpPr>
          <p:cNvPr id="18" name="Textfeld 17"/>
          <p:cNvSpPr txBox="1">
            <a:spLocks noChangeArrowheads="1"/>
          </p:cNvSpPr>
          <p:nvPr/>
        </p:nvSpPr>
        <p:spPr bwMode="auto">
          <a:xfrm>
            <a:off x="324000" y="2636912"/>
            <a:ext cx="7949181" cy="20159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000" lvl="1" indent="-342900">
              <a:spcBef>
                <a:spcPts val="0"/>
              </a:spcBef>
              <a:spcAft>
                <a:spcPts val="600"/>
              </a:spcAft>
              <a:buClr>
                <a:schemeClr val="tx2"/>
              </a:buClr>
              <a:buFont typeface="Wingdings" charset="2"/>
              <a:buChar char="§"/>
              <a:defRPr/>
            </a:pPr>
            <a:r>
              <a:rPr lang="de-DE" sz="2000" u="sng" dirty="0" smtClean="0">
                <a:latin typeface="Calibri" charset="0"/>
                <a:ea typeface="Calibri" charset="0"/>
                <a:cs typeface="Calibri" charset="0"/>
              </a:rPr>
              <a:t>Inhaltlicher Fokus: </a:t>
            </a:r>
            <a:br>
              <a:rPr lang="de-DE" sz="2000" u="sng" dirty="0" smtClean="0">
                <a:latin typeface="Calibri" charset="0"/>
                <a:ea typeface="Calibri" charset="0"/>
                <a:cs typeface="Calibri" charset="0"/>
              </a:rPr>
            </a:br>
            <a:r>
              <a:rPr lang="de-DE" sz="2000" dirty="0" smtClean="0">
                <a:latin typeface="Calibri" charset="0"/>
                <a:ea typeface="Calibri" charset="0"/>
                <a:cs typeface="Calibri" charset="0"/>
              </a:rPr>
              <a:t>Dokumentation dient dem Individuum</a:t>
            </a:r>
            <a:r>
              <a:rPr lang="de-DE" sz="2000" dirty="0">
                <a:latin typeface="Calibri" charset="0"/>
                <a:ea typeface="Calibri" charset="0"/>
                <a:cs typeface="Calibri" charset="0"/>
              </a:rPr>
              <a:t> </a:t>
            </a:r>
            <a:r>
              <a:rPr lang="de-DE" sz="2000" dirty="0" smtClean="0">
                <a:latin typeface="Calibri" charset="0"/>
                <a:ea typeface="Calibri" charset="0"/>
                <a:cs typeface="Calibri" charset="0"/>
              </a:rPr>
              <a:t>als Erinnerungsstütze; je nach individuellen Lernwegen unterschiedlich und variantenreich,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neben mathematischem Inhalt können auch </a:t>
            </a:r>
            <a:r>
              <a:rPr lang="de-DE" sz="2000" dirty="0">
                <a:latin typeface="Calibri" charset="0"/>
                <a:ea typeface="Calibri" charset="0"/>
                <a:cs typeface="Calibri" charset="0"/>
              </a:rPr>
              <a:t>Hinweise zur Rechnernutzung </a:t>
            </a:r>
            <a:r>
              <a:rPr lang="de-DE" sz="2000" dirty="0" smtClean="0">
                <a:latin typeface="Calibri" charset="0"/>
                <a:ea typeface="Calibri" charset="0"/>
                <a:cs typeface="Calibri" charset="0"/>
              </a:rPr>
              <a:t>und individuelle Reflexionen enthalten sein</a:t>
            </a:r>
            <a:endParaRPr lang="de-DE" sz="2000" dirty="0">
              <a:latin typeface="Calibri" charset="0"/>
              <a:ea typeface="Calibri" charset="0"/>
              <a:cs typeface="Calibri" charset="0"/>
            </a:endParaRPr>
          </a:p>
          <a:p>
            <a:pPr marL="342000" lvl="1" indent="-342900">
              <a:spcBef>
                <a:spcPts val="0"/>
              </a:spcBef>
              <a:spcAft>
                <a:spcPts val="600"/>
              </a:spcAft>
              <a:buClr>
                <a:schemeClr val="tx2"/>
              </a:buClr>
              <a:buFont typeface="Wingdings" charset="2"/>
              <a:buChar char="§"/>
              <a:defRPr/>
            </a:pPr>
            <a:r>
              <a:rPr lang="de-DE" sz="2000" u="sng" dirty="0">
                <a:latin typeface="Calibri" charset="0"/>
                <a:ea typeface="Calibri" charset="0"/>
                <a:cs typeface="Calibri" charset="0"/>
              </a:rPr>
              <a:t>Nachvollziehbarkeit</a:t>
            </a:r>
            <a:r>
              <a:rPr lang="de-DE" sz="2000" u="sng" dirty="0" smtClean="0">
                <a:latin typeface="Calibri" charset="0"/>
                <a:ea typeface="Calibri" charset="0"/>
                <a:cs typeface="Calibri" charset="0"/>
              </a:rPr>
              <a:t>:</a:t>
            </a:r>
            <a:r>
              <a:rPr lang="de-DE" sz="2000" dirty="0" smtClean="0">
                <a:latin typeface="Calibri" charset="0"/>
                <a:ea typeface="Calibri" charset="0"/>
                <a:cs typeface="Calibri" charset="0"/>
              </a:rPr>
              <a:t> nur für das Individuum </a:t>
            </a:r>
            <a:endParaRPr lang="de-DE" sz="2000" dirty="0">
              <a:latin typeface="Calibri" charset="0"/>
              <a:ea typeface="Calibri" charset="0"/>
              <a:cs typeface="Calibri" charset="0"/>
            </a:endParaRPr>
          </a:p>
        </p:txBody>
      </p:sp>
    </p:spTree>
    <p:extLst>
      <p:ext uri="{BB962C8B-B14F-4D97-AF65-F5344CB8AC3E}">
        <p14:creationId xmlns:p14="http://schemas.microsoft.com/office/powerpoint/2010/main" val="195957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8"/>
          <p:cNvSpPr txBox="1">
            <a:spLocks noChangeArrowheads="1"/>
          </p:cNvSpPr>
          <p:nvPr/>
        </p:nvSpPr>
        <p:spPr bwMode="auto">
          <a:xfrm>
            <a:off x="324000" y="1691516"/>
            <a:ext cx="780989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dirty="0">
                <a:latin typeface="Calibri" charset="0"/>
                <a:ea typeface="Calibri" charset="0"/>
                <a:cs typeface="Calibri" charset="0"/>
              </a:rPr>
              <a:t>Merkmale von </a:t>
            </a:r>
            <a:r>
              <a:rPr lang="de-DE" sz="2000" dirty="0" smtClean="0">
                <a:latin typeface="Calibri" charset="0"/>
                <a:ea typeface="Calibri" charset="0"/>
                <a:cs typeface="Calibri" charset="0"/>
              </a:rPr>
              <a:t>Kriterien </a:t>
            </a:r>
            <a:r>
              <a:rPr lang="de-DE" sz="2000" dirty="0">
                <a:latin typeface="Calibri" charset="0"/>
                <a:ea typeface="Calibri" charset="0"/>
                <a:cs typeface="Calibri" charset="0"/>
              </a:rPr>
              <a:t>für die Nutzung von Fach- und Werkzeugsprache </a:t>
            </a:r>
          </a:p>
        </p:txBody>
      </p:sp>
      <p:sp>
        <p:nvSpPr>
          <p:cNvPr id="6" name="Pfeil nach rechts 5"/>
          <p:cNvSpPr/>
          <p:nvPr/>
        </p:nvSpPr>
        <p:spPr>
          <a:xfrm>
            <a:off x="438968" y="2125216"/>
            <a:ext cx="1059392" cy="484188"/>
          </a:xfrm>
          <a:prstGeom prst="rightArrow">
            <a:avLst/>
          </a:prstGeom>
          <a:solidFill>
            <a:srgbClr val="327A87"/>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solidFill>
                <a:schemeClr val="tx1"/>
              </a:solidFill>
              <a:latin typeface="Calibri" charset="0"/>
              <a:ea typeface="Calibri" charset="0"/>
              <a:cs typeface="Calibri" charset="0"/>
            </a:endParaRPr>
          </a:p>
        </p:txBody>
      </p:sp>
      <p:grpSp>
        <p:nvGrpSpPr>
          <p:cNvPr id="8" name="Gruppierung 13"/>
          <p:cNvGrpSpPr>
            <a:grpSpLocks/>
          </p:cNvGrpSpPr>
          <p:nvPr/>
        </p:nvGrpSpPr>
        <p:grpSpPr bwMode="auto">
          <a:xfrm>
            <a:off x="495300" y="982216"/>
            <a:ext cx="4705350" cy="533400"/>
            <a:chOff x="304800" y="1371600"/>
            <a:chExt cx="3810000" cy="350468"/>
          </a:xfrm>
        </p:grpSpPr>
        <p:pic>
          <p:nvPicPr>
            <p:cNvPr id="9" name="Bild 14"/>
            <p:cNvPicPr>
              <a:picLocks noChangeAspect="1" noChangeArrowheads="1"/>
            </p:cNvPicPr>
            <p:nvPr/>
          </p:nvPicPr>
          <p:blipFill>
            <a:blip r:embed="rId3">
              <a:extLst>
                <a:ext uri="{28A0092B-C50C-407E-A947-70E740481C1C}">
                  <a14:useLocalDpi xmlns:a14="http://schemas.microsoft.com/office/drawing/2010/main" val="0"/>
                </a:ext>
              </a:extLst>
            </a:blip>
            <a:srcRect l="3954" t="90654" r="35899" b="-523"/>
            <a:stretch>
              <a:fillRect/>
            </a:stretch>
          </p:blipFill>
          <p:spPr bwMode="auto">
            <a:xfrm>
              <a:off x="1564640" y="1427428"/>
              <a:ext cx="2550160" cy="294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Bild 15"/>
            <p:cNvPicPr>
              <a:picLocks noChangeAspect="1" noChangeArrowheads="1"/>
            </p:cNvPicPr>
            <p:nvPr/>
          </p:nvPicPr>
          <p:blipFill>
            <a:blip r:embed="rId3">
              <a:extLst>
                <a:ext uri="{28A0092B-C50C-407E-A947-70E740481C1C}">
                  <a14:useLocalDpi xmlns:a14="http://schemas.microsoft.com/office/drawing/2010/main" val="0"/>
                </a:ext>
              </a:extLst>
            </a:blip>
            <a:srcRect l="59532" t="80106" r="7715" b="8263"/>
            <a:stretch>
              <a:fillRect/>
            </a:stretch>
          </p:blipFill>
          <p:spPr bwMode="auto">
            <a:xfrm>
              <a:off x="304800" y="1371600"/>
              <a:ext cx="1275080" cy="3189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11" name="Bild 16"/>
          <p:cNvPicPr>
            <a:picLocks noChangeAspect="1" noChangeArrowheads="1"/>
          </p:cNvPicPr>
          <p:nvPr/>
        </p:nvPicPr>
        <p:blipFill>
          <a:blip r:embed="rId4">
            <a:extLst>
              <a:ext uri="{28A0092B-C50C-407E-A947-70E740481C1C}">
                <a14:useLocalDpi xmlns:a14="http://schemas.microsoft.com/office/drawing/2010/main" val="0"/>
              </a:ext>
            </a:extLst>
          </a:blip>
          <a:srcRect l="22034" t="34793" r="36842" b="52849"/>
          <a:stretch>
            <a:fillRect/>
          </a:stretch>
        </p:blipFill>
        <p:spPr bwMode="auto">
          <a:xfrm>
            <a:off x="6588224" y="980728"/>
            <a:ext cx="2311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feld 22"/>
          <p:cNvSpPr txBox="1">
            <a:spLocks noChangeArrowheads="1"/>
          </p:cNvSpPr>
          <p:nvPr/>
        </p:nvSpPr>
        <p:spPr bwMode="auto">
          <a:xfrm>
            <a:off x="324000" y="3068960"/>
            <a:ext cx="7506622"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000" lvl="1" indent="-342900">
              <a:spcBef>
                <a:spcPts val="0"/>
              </a:spcBef>
              <a:spcAft>
                <a:spcPts val="600"/>
              </a:spcAft>
              <a:buClr>
                <a:schemeClr val="tx2"/>
              </a:buClr>
              <a:buFont typeface="Wingdings" charset="2"/>
              <a:buChar char="§"/>
              <a:defRPr/>
            </a:pPr>
            <a:r>
              <a:rPr lang="de-DE" sz="2000" u="sng" dirty="0" smtClean="0">
                <a:latin typeface="Calibri" charset="0"/>
                <a:ea typeface="Calibri" charset="0"/>
                <a:cs typeface="Calibri" charset="0"/>
              </a:rPr>
              <a:t>Inhaltlicher Fokus:</a:t>
            </a:r>
            <a:r>
              <a:rPr lang="de-DE" sz="2000" dirty="0" smtClean="0">
                <a:latin typeface="Calibri" charset="0"/>
                <a:ea typeface="Calibri" charset="0"/>
                <a:cs typeface="Calibri" charset="0"/>
              </a:rPr>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Es werden mathematische Inhalte und Prozesse dokumentiert.</a:t>
            </a:r>
            <a:endParaRPr lang="de-DE" sz="2000" dirty="0">
              <a:latin typeface="Calibri" charset="0"/>
              <a:ea typeface="Calibri" charset="0"/>
              <a:cs typeface="Calibri" charset="0"/>
            </a:endParaRPr>
          </a:p>
        </p:txBody>
      </p:sp>
      <p:sp>
        <p:nvSpPr>
          <p:cNvPr id="24" name="Textfeld 23"/>
          <p:cNvSpPr txBox="1">
            <a:spLocks noChangeArrowheads="1"/>
          </p:cNvSpPr>
          <p:nvPr/>
        </p:nvSpPr>
        <p:spPr bwMode="auto">
          <a:xfrm>
            <a:off x="1667412" y="2561271"/>
            <a:ext cx="5751703"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dirty="0" smtClean="0">
                <a:latin typeface="Calibri" charset="0"/>
                <a:ea typeface="Calibri" charset="0"/>
                <a:cs typeface="Calibri" charset="0"/>
                <a:sym typeface="Wingdings" panose="05000000000000000000" pitchFamily="2" charset="2"/>
              </a:rPr>
              <a:t>(wie </a:t>
            </a:r>
            <a:r>
              <a:rPr lang="de-DE" sz="2000" dirty="0" smtClean="0">
                <a:latin typeface="Calibri" charset="0"/>
                <a:ea typeface="Calibri" charset="0"/>
                <a:cs typeface="Calibri" charset="0"/>
              </a:rPr>
              <a:t>Klassenarbeiten, Klausuren</a:t>
            </a:r>
            <a:r>
              <a:rPr lang="de-DE" sz="2000" dirty="0">
                <a:latin typeface="Calibri" charset="0"/>
                <a:ea typeface="Calibri" charset="0"/>
                <a:cs typeface="Calibri" charset="0"/>
              </a:rPr>
              <a:t>, </a:t>
            </a:r>
            <a:r>
              <a:rPr lang="de-DE" sz="2000" dirty="0" smtClean="0">
                <a:latin typeface="Calibri" charset="0"/>
                <a:ea typeface="Calibri" charset="0"/>
                <a:cs typeface="Calibri" charset="0"/>
              </a:rPr>
              <a:t>zentrale Prüfungen)</a:t>
            </a:r>
            <a:endParaRPr lang="de-DE" sz="2000" dirty="0">
              <a:latin typeface="Calibri" charset="0"/>
              <a:ea typeface="Calibri" charset="0"/>
              <a:cs typeface="Calibri" charset="0"/>
            </a:endParaRPr>
          </a:p>
        </p:txBody>
      </p:sp>
      <p:sp>
        <p:nvSpPr>
          <p:cNvPr id="25" name="Oval 24"/>
          <p:cNvSpPr/>
          <p:nvPr/>
        </p:nvSpPr>
        <p:spPr>
          <a:xfrm>
            <a:off x="1696327" y="5975633"/>
            <a:ext cx="5861050" cy="762000"/>
          </a:xfrm>
          <a:prstGeom prst="ellipse">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solidFill>
              <a:srgbClr val="327A87"/>
            </a:solidFill>
          </a:ln>
        </p:spPr>
        <p:style>
          <a:lnRef idx="1">
            <a:schemeClr val="accent1"/>
          </a:lnRef>
          <a:fillRef idx="2">
            <a:schemeClr val="accent1"/>
          </a:fillRef>
          <a:effectRef idx="1">
            <a:schemeClr val="accent1"/>
          </a:effectRef>
          <a:fontRef idx="minor">
            <a:schemeClr val="dk1"/>
          </a:fontRef>
        </p:style>
        <p:txBody>
          <a:bodyPr anchor="ctr"/>
          <a:lstStyle/>
          <a:p>
            <a:pPr algn="ctr">
              <a:defRPr/>
            </a:pPr>
            <a:r>
              <a:rPr lang="de-DE" dirty="0">
                <a:solidFill>
                  <a:srgbClr val="000000"/>
                </a:solidFill>
              </a:rPr>
              <a:t>normiert und konsolidiert</a:t>
            </a:r>
          </a:p>
        </p:txBody>
      </p:sp>
      <p:sp>
        <p:nvSpPr>
          <p:cNvPr id="17" name="Textfeld 10"/>
          <p:cNvSpPr txBox="1">
            <a:spLocks noChangeArrowheads="1"/>
          </p:cNvSpPr>
          <p:nvPr/>
        </p:nvSpPr>
        <p:spPr bwMode="auto">
          <a:xfrm>
            <a:off x="1598400" y="2152800"/>
            <a:ext cx="385919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de-DE" sz="2000" b="1" dirty="0" smtClean="0">
                <a:latin typeface="Calibri" charset="0"/>
                <a:ea typeface="Calibri" charset="0"/>
                <a:cs typeface="Calibri" charset="0"/>
              </a:rPr>
              <a:t>Kriterien </a:t>
            </a:r>
            <a:r>
              <a:rPr lang="de-DE" sz="2000" b="1" dirty="0">
                <a:latin typeface="Calibri" charset="0"/>
                <a:ea typeface="Calibri" charset="0"/>
                <a:cs typeface="Calibri" charset="0"/>
              </a:rPr>
              <a:t>für die </a:t>
            </a:r>
            <a:r>
              <a:rPr lang="de-DE" sz="2000" b="1" dirty="0" smtClean="0">
                <a:latin typeface="Calibri" charset="0"/>
                <a:ea typeface="Calibri" charset="0"/>
                <a:cs typeface="Calibri" charset="0"/>
              </a:rPr>
              <a:t>Leistungssituation</a:t>
            </a:r>
            <a:endParaRPr lang="de-DE" sz="2000" dirty="0">
              <a:latin typeface="Calibri" charset="0"/>
              <a:ea typeface="Calibri" charset="0"/>
              <a:cs typeface="Calibri" charset="0"/>
            </a:endParaRPr>
          </a:p>
        </p:txBody>
      </p:sp>
      <p:sp>
        <p:nvSpPr>
          <p:cNvPr id="20" name="Titel 1"/>
          <p:cNvSpPr>
            <a:spLocks noGrp="1"/>
          </p:cNvSpPr>
          <p:nvPr>
            <p:ph type="title"/>
          </p:nvPr>
        </p:nvSpPr>
        <p:spPr>
          <a:xfrm>
            <a:off x="323528" y="417587"/>
            <a:ext cx="8424936" cy="490861"/>
          </a:xfrm>
        </p:spPr>
        <p:txBody>
          <a:bodyPr>
            <a:normAutofit/>
          </a:bodyPr>
          <a:lstStyle/>
          <a:p>
            <a:r>
              <a:rPr lang="de-DE" sz="2500" dirty="0" smtClean="0"/>
              <a:t>Kriterien für die Dokumentation</a:t>
            </a:r>
            <a:endParaRPr lang="de-DE" sz="2500" dirty="0"/>
          </a:p>
        </p:txBody>
      </p:sp>
      <p:sp>
        <p:nvSpPr>
          <p:cNvPr id="21" name="Textfeld 20"/>
          <p:cNvSpPr txBox="1">
            <a:spLocks noChangeArrowheads="1"/>
          </p:cNvSpPr>
          <p:nvPr/>
        </p:nvSpPr>
        <p:spPr bwMode="auto">
          <a:xfrm>
            <a:off x="324000" y="3712915"/>
            <a:ext cx="8550962" cy="7078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000" lvl="1" indent="-342900">
              <a:spcBef>
                <a:spcPts val="0"/>
              </a:spcBef>
              <a:spcAft>
                <a:spcPts val="600"/>
              </a:spcAft>
              <a:buClr>
                <a:schemeClr val="tx2"/>
              </a:buClr>
              <a:buFont typeface="Wingdings" charset="2"/>
              <a:buChar char="§"/>
              <a:defRPr/>
            </a:pPr>
            <a:r>
              <a:rPr lang="de-DE" sz="2000" u="sng" dirty="0" smtClean="0">
                <a:latin typeface="Calibri" charset="0"/>
                <a:ea typeface="Calibri" charset="0"/>
                <a:cs typeface="Calibri" charset="0"/>
              </a:rPr>
              <a:t>Nachvollziehbarkeit:</a:t>
            </a:r>
            <a:r>
              <a:rPr lang="de-DE" sz="2000" dirty="0" smtClean="0">
                <a:latin typeface="Calibri" charset="0"/>
                <a:ea typeface="Calibri" charset="0"/>
                <a:cs typeface="Calibri" charset="0"/>
              </a:rPr>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Dokumentation muss für Fremde verstehbar sein (z. B. bei Fremdkorrektur). </a:t>
            </a:r>
            <a:endParaRPr lang="de-DE" sz="2000" dirty="0">
              <a:latin typeface="Calibri" charset="0"/>
              <a:ea typeface="Calibri" charset="0"/>
              <a:cs typeface="Calibri" charset="0"/>
            </a:endParaRPr>
          </a:p>
        </p:txBody>
      </p:sp>
      <p:sp>
        <p:nvSpPr>
          <p:cNvPr id="26" name="Textfeld 25"/>
          <p:cNvSpPr txBox="1">
            <a:spLocks noChangeArrowheads="1"/>
          </p:cNvSpPr>
          <p:nvPr/>
        </p:nvSpPr>
        <p:spPr bwMode="auto">
          <a:xfrm>
            <a:off x="324000" y="4435502"/>
            <a:ext cx="836840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000" lvl="1" indent="-342900">
              <a:spcBef>
                <a:spcPts val="0"/>
              </a:spcBef>
              <a:spcAft>
                <a:spcPts val="600"/>
              </a:spcAft>
              <a:buClr>
                <a:schemeClr val="tx2"/>
              </a:buClr>
              <a:buFont typeface="Wingdings" charset="2"/>
              <a:buChar char="§"/>
              <a:defRPr/>
            </a:pPr>
            <a:r>
              <a:rPr lang="de-DE" sz="2000" u="sng" dirty="0" smtClean="0">
                <a:latin typeface="Calibri" charset="0"/>
                <a:ea typeface="Calibri" charset="0"/>
                <a:cs typeface="Calibri" charset="0"/>
              </a:rPr>
              <a:t>Formalisierungsgrad und Korrektheit:</a:t>
            </a:r>
            <a:br>
              <a:rPr lang="de-DE" sz="2000" u="sng" dirty="0" smtClean="0">
                <a:latin typeface="Calibri" charset="0"/>
                <a:ea typeface="Calibri" charset="0"/>
                <a:cs typeface="Calibri" charset="0"/>
              </a:rPr>
            </a:br>
            <a:r>
              <a:rPr lang="de-DE" sz="2000" dirty="0" smtClean="0">
                <a:latin typeface="Calibri" charset="0"/>
                <a:ea typeface="Calibri" charset="0"/>
                <a:cs typeface="Calibri" charset="0"/>
              </a:rPr>
              <a:t>Dokumentation muss inhaltlich und fachsprachlich korrekt sein;</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in der Regel ist keine Rechnersprache enthalten, allenfalls ein </a:t>
            </a:r>
            <a:r>
              <a:rPr lang="de-DE" sz="2000" dirty="0">
                <a:latin typeface="Calibri" charset="0"/>
                <a:ea typeface="Calibri" charset="0"/>
                <a:cs typeface="Calibri" charset="0"/>
              </a:rPr>
              <a:t>H</a:t>
            </a:r>
            <a:r>
              <a:rPr lang="de-DE" sz="2000" dirty="0" smtClean="0">
                <a:latin typeface="Calibri" charset="0"/>
                <a:ea typeface="Calibri" charset="0"/>
                <a:cs typeface="Calibri" charset="0"/>
              </a:rPr>
              <a:t>inweis,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dass ein Schritt mit dem Rechner vollzogen wurde.</a:t>
            </a:r>
            <a:endParaRPr lang="de-DE" sz="2000" dirty="0">
              <a:latin typeface="Calibri" charset="0"/>
              <a:ea typeface="Calibri" charset="0"/>
              <a:cs typeface="Calibri" charset="0"/>
            </a:endParaRPr>
          </a:p>
        </p:txBody>
      </p:sp>
    </p:spTree>
    <p:extLst>
      <p:ext uri="{BB962C8B-B14F-4D97-AF65-F5344CB8AC3E}">
        <p14:creationId xmlns:p14="http://schemas.microsoft.com/office/powerpoint/2010/main" val="103237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1"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hteck 6"/>
          <p:cNvSpPr/>
          <p:nvPr/>
        </p:nvSpPr>
        <p:spPr bwMode="auto">
          <a:xfrm>
            <a:off x="-396552" y="980728"/>
            <a:ext cx="9361040" cy="554535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2" name="Titel 1"/>
          <p:cNvSpPr>
            <a:spLocks noGrp="1"/>
          </p:cNvSpPr>
          <p:nvPr>
            <p:ph type="title"/>
          </p:nvPr>
        </p:nvSpPr>
        <p:spPr/>
        <p:txBody>
          <a:bodyPr>
            <a:normAutofit/>
          </a:bodyPr>
          <a:lstStyle/>
          <a:p>
            <a:r>
              <a:rPr lang="de-DE" sz="2500" dirty="0"/>
              <a:t>Erstellung eines schulinternen Konzeptes</a:t>
            </a:r>
          </a:p>
        </p:txBody>
      </p:sp>
      <p:sp>
        <p:nvSpPr>
          <p:cNvPr id="3" name="Textfeld 2"/>
          <p:cNvSpPr txBox="1"/>
          <p:nvPr/>
        </p:nvSpPr>
        <p:spPr>
          <a:xfrm>
            <a:off x="370401" y="1107316"/>
            <a:ext cx="8594087" cy="5447645"/>
          </a:xfrm>
          <a:prstGeom prst="rect">
            <a:avLst/>
          </a:prstGeom>
          <a:noFill/>
        </p:spPr>
        <p:txBody>
          <a:bodyPr wrap="square" rtlCol="0">
            <a:spAutoFit/>
          </a:bodyPr>
          <a:lstStyle/>
          <a:p>
            <a:pPr>
              <a:buClr>
                <a:schemeClr val="tx2"/>
              </a:buClr>
            </a:pPr>
            <a:r>
              <a:rPr lang="de-DE" sz="2000" dirty="0">
                <a:latin typeface="Calibri" charset="0"/>
                <a:ea typeface="Calibri" charset="0"/>
                <a:cs typeface="Calibri" charset="0"/>
              </a:rPr>
              <a:t>Sie sind die Fachgruppe </a:t>
            </a:r>
            <a:r>
              <a:rPr lang="de-DE" sz="2000" dirty="0" smtClean="0">
                <a:latin typeface="Calibri" charset="0"/>
                <a:ea typeface="Calibri" charset="0"/>
                <a:cs typeface="Calibri" charset="0"/>
              </a:rPr>
              <a:t>Mathematik.</a:t>
            </a:r>
            <a:endParaRPr lang="de-DE" sz="2000" dirty="0">
              <a:latin typeface="Calibri" charset="0"/>
              <a:ea typeface="Calibri" charset="0"/>
              <a:cs typeface="Calibri" charset="0"/>
            </a:endParaRPr>
          </a:p>
          <a:p>
            <a:pPr marL="342000" lvl="1" indent="-342900">
              <a:spcBef>
                <a:spcPts val="0"/>
              </a:spcBef>
              <a:spcAft>
                <a:spcPts val="600"/>
              </a:spcAft>
              <a:buClr>
                <a:schemeClr val="tx2"/>
              </a:buClr>
              <a:buFont typeface="Wingdings" charset="2"/>
              <a:buChar char="§"/>
              <a:defRPr/>
            </a:pPr>
            <a:endParaRPr lang="de-DE" sz="2000" dirty="0">
              <a:latin typeface="Calibri" charset="0"/>
              <a:ea typeface="Calibri" charset="0"/>
              <a:cs typeface="Calibri" charset="0"/>
            </a:endParaRPr>
          </a:p>
          <a:p>
            <a:pPr marL="342000" lvl="1"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Welche Aspekte sollte ein solches Konzept umfassen (etwa: Leitlinien, Musterlösungen, zentrale Kompetenzen / Befehle, ...)? </a:t>
            </a:r>
          </a:p>
          <a:p>
            <a:pPr marL="342000" lvl="1"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Worauf sollte sich die Fachgruppe verbindlich einigen, was sollte individuell durch die </a:t>
            </a:r>
            <a:r>
              <a:rPr lang="de-DE" sz="2000" dirty="0" err="1">
                <a:latin typeface="Calibri" charset="0"/>
                <a:ea typeface="Calibri" charset="0"/>
                <a:cs typeface="Calibri" charset="0"/>
              </a:rPr>
              <a:t>KuK</a:t>
            </a:r>
            <a:r>
              <a:rPr lang="de-DE" sz="2000" dirty="0">
                <a:latin typeface="Calibri" charset="0"/>
                <a:ea typeface="Calibri" charset="0"/>
                <a:cs typeface="Calibri" charset="0"/>
              </a:rPr>
              <a:t> entschieden werden?</a:t>
            </a:r>
          </a:p>
          <a:p>
            <a:pPr marL="342000" lvl="1"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Formulieren Sie vor dem Hintergrund der Beispiele Leitlinien für ein schulinternes Konzept zur Nutzung von Fach- und Werkzeugsprache. </a:t>
            </a:r>
          </a:p>
          <a:p>
            <a:pPr marL="342000" lvl="1"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Erstellen Sie illustrative Beispiele für Dokumentationen, die Ihre Kriterien verdeutlichen (</a:t>
            </a:r>
            <a:r>
              <a:rPr lang="de-DE" sz="2000" dirty="0" err="1">
                <a:latin typeface="Calibri" charset="0"/>
                <a:ea typeface="Calibri" charset="0"/>
                <a:cs typeface="Calibri" charset="0"/>
              </a:rPr>
              <a:t>Good</a:t>
            </a:r>
            <a:r>
              <a:rPr lang="de-DE" sz="2000" dirty="0">
                <a:latin typeface="Calibri" charset="0"/>
                <a:ea typeface="Calibri" charset="0"/>
                <a:cs typeface="Calibri" charset="0"/>
              </a:rPr>
              <a:t> </a:t>
            </a:r>
            <a:r>
              <a:rPr lang="de-DE" sz="2000" dirty="0" err="1">
                <a:latin typeface="Calibri" charset="0"/>
                <a:ea typeface="Calibri" charset="0"/>
                <a:cs typeface="Calibri" charset="0"/>
              </a:rPr>
              <a:t>and</a:t>
            </a:r>
            <a:r>
              <a:rPr lang="de-DE" sz="2000" dirty="0">
                <a:latin typeface="Calibri" charset="0"/>
                <a:ea typeface="Calibri" charset="0"/>
                <a:cs typeface="Calibri" charset="0"/>
              </a:rPr>
              <a:t> </a:t>
            </a:r>
            <a:r>
              <a:rPr lang="de-DE" sz="2000" dirty="0" err="1">
                <a:latin typeface="Calibri" charset="0"/>
                <a:ea typeface="Calibri" charset="0"/>
                <a:cs typeface="Calibri" charset="0"/>
              </a:rPr>
              <a:t>bad</a:t>
            </a:r>
            <a:r>
              <a:rPr lang="de-DE" sz="2000" dirty="0">
                <a:latin typeface="Calibri" charset="0"/>
                <a:ea typeface="Calibri" charset="0"/>
                <a:cs typeface="Calibri" charset="0"/>
              </a:rPr>
              <a:t> </a:t>
            </a:r>
            <a:r>
              <a:rPr lang="de-DE" sz="2000" dirty="0" err="1">
                <a:latin typeface="Calibri" charset="0"/>
                <a:ea typeface="Calibri" charset="0"/>
                <a:cs typeface="Calibri" charset="0"/>
              </a:rPr>
              <a:t>practice</a:t>
            </a:r>
            <a:r>
              <a:rPr lang="de-DE" sz="2000" dirty="0">
                <a:latin typeface="Calibri" charset="0"/>
                <a:ea typeface="Calibri" charset="0"/>
                <a:cs typeface="Calibri" charset="0"/>
              </a:rPr>
              <a:t>), etwa...</a:t>
            </a:r>
          </a:p>
          <a:p>
            <a:pPr marL="342900" indent="-342900">
              <a:buClr>
                <a:schemeClr val="tx2"/>
              </a:buClr>
              <a:buFont typeface="Arial"/>
              <a:buChar char="•"/>
            </a:pPr>
            <a:endParaRPr lang="de-DE" sz="2000" dirty="0">
              <a:latin typeface="Calibri" charset="0"/>
              <a:ea typeface="Calibri" charset="0"/>
              <a:cs typeface="Calibri" charset="0"/>
            </a:endParaRPr>
          </a:p>
          <a:p>
            <a:pPr marL="342900" indent="-342900">
              <a:buClr>
                <a:schemeClr val="tx2"/>
              </a:buClr>
              <a:buFont typeface="Arial"/>
              <a:buChar char="•"/>
            </a:pPr>
            <a:endParaRPr lang="de-DE" sz="2000" dirty="0">
              <a:latin typeface="Calibri" charset="0"/>
              <a:ea typeface="Calibri" charset="0"/>
              <a:cs typeface="Calibri" charset="0"/>
            </a:endParaRPr>
          </a:p>
          <a:p>
            <a:pPr>
              <a:buClr>
                <a:schemeClr val="tx2"/>
              </a:buClr>
            </a:pPr>
            <a:endParaRPr lang="de-DE" sz="2000" dirty="0">
              <a:latin typeface="Calibri" charset="0"/>
              <a:ea typeface="Calibri" charset="0"/>
              <a:cs typeface="Calibri" charset="0"/>
            </a:endParaRPr>
          </a:p>
          <a:p>
            <a:pPr marL="342000" lvl="1" indent="-342900">
              <a:spcBef>
                <a:spcPts val="0"/>
              </a:spcBef>
              <a:spcAft>
                <a:spcPts val="600"/>
              </a:spcAft>
              <a:buClr>
                <a:schemeClr val="tx2"/>
              </a:buClr>
              <a:buFont typeface="Wingdings" charset="2"/>
              <a:buChar char="§"/>
              <a:defRPr/>
            </a:pPr>
            <a:r>
              <a:rPr lang="de-DE" sz="2000" dirty="0">
                <a:latin typeface="Calibri" charset="0"/>
                <a:ea typeface="Calibri" charset="0"/>
                <a:cs typeface="Calibri" charset="0"/>
              </a:rPr>
              <a:t>Illustrieren Sie die Grundideen Ihres potentiellen schulinternen Konzeptes anhand der Beispiele. </a:t>
            </a:r>
          </a:p>
          <a:p>
            <a:pPr marL="457200" indent="-457200">
              <a:buAutoNum type="arabicParenR"/>
            </a:pPr>
            <a:endParaRPr lang="de-DE" sz="1800" dirty="0">
              <a:latin typeface="+mn-lt"/>
            </a:endParaRPr>
          </a:p>
        </p:txBody>
      </p:sp>
      <p:pic>
        <p:nvPicPr>
          <p:cNvPr id="4" name="Bild 16"/>
          <p:cNvPicPr>
            <a:picLocks noChangeAspect="1" noChangeArrowheads="1"/>
          </p:cNvPicPr>
          <p:nvPr/>
        </p:nvPicPr>
        <p:blipFill>
          <a:blip r:embed="rId3">
            <a:extLst>
              <a:ext uri="{28A0092B-C50C-407E-A947-70E740481C1C}">
                <a14:useLocalDpi xmlns:a14="http://schemas.microsoft.com/office/drawing/2010/main" val="0"/>
              </a:ext>
            </a:extLst>
          </a:blip>
          <a:srcRect l="22034" t="34793" r="36842" b="52849"/>
          <a:stretch>
            <a:fillRect/>
          </a:stretch>
        </p:blipFill>
        <p:spPr bwMode="auto">
          <a:xfrm>
            <a:off x="892448" y="4695800"/>
            <a:ext cx="2311400"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feld 4"/>
          <p:cNvSpPr txBox="1"/>
          <p:nvPr/>
        </p:nvSpPr>
        <p:spPr>
          <a:xfrm>
            <a:off x="3275856" y="4675202"/>
            <a:ext cx="5244834" cy="646331"/>
          </a:xfrm>
          <a:prstGeom prst="rect">
            <a:avLst/>
          </a:prstGeom>
          <a:noFill/>
        </p:spPr>
        <p:txBody>
          <a:bodyPr wrap="none" rtlCol="0">
            <a:spAutoFit/>
          </a:bodyPr>
          <a:lstStyle/>
          <a:p>
            <a:r>
              <a:rPr lang="de-DE" sz="1800" dirty="0">
                <a:latin typeface="Calibri" charset="0"/>
                <a:ea typeface="Calibri" charset="0"/>
                <a:cs typeface="Calibri" charset="0"/>
              </a:rPr>
              <a:t>geeignet für die Protokollierung eines Bedienvorgangs</a:t>
            </a:r>
          </a:p>
          <a:p>
            <a:r>
              <a:rPr lang="de-DE" sz="1800" dirty="0">
                <a:latin typeface="Calibri" charset="0"/>
                <a:ea typeface="Calibri" charset="0"/>
                <a:cs typeface="Calibri" charset="0"/>
              </a:rPr>
              <a:t>ungeeignet als </a:t>
            </a:r>
            <a:r>
              <a:rPr lang="de-DE" sz="1800" dirty="0" smtClean="0">
                <a:latin typeface="Calibri" charset="0"/>
                <a:ea typeface="Calibri" charset="0"/>
                <a:cs typeface="Calibri" charset="0"/>
              </a:rPr>
              <a:t>Lösung /Ergebnis </a:t>
            </a:r>
            <a:r>
              <a:rPr lang="de-DE" sz="1800" dirty="0">
                <a:latin typeface="Calibri" charset="0"/>
                <a:ea typeface="Calibri" charset="0"/>
                <a:cs typeface="Calibri" charset="0"/>
              </a:rPr>
              <a:t>in einer ZP</a:t>
            </a:r>
          </a:p>
        </p:txBody>
      </p:sp>
    </p:spTree>
    <p:extLst>
      <p:ext uri="{BB962C8B-B14F-4D97-AF65-F5344CB8AC3E}">
        <p14:creationId xmlns:p14="http://schemas.microsoft.com/office/powerpoint/2010/main" val="849425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Fazit</a:t>
            </a:r>
          </a:p>
        </p:txBody>
      </p:sp>
      <p:sp>
        <p:nvSpPr>
          <p:cNvPr id="3" name="Textfeld 2"/>
          <p:cNvSpPr txBox="1"/>
          <p:nvPr/>
        </p:nvSpPr>
        <p:spPr>
          <a:xfrm>
            <a:off x="323528" y="1052736"/>
            <a:ext cx="8424936" cy="5216813"/>
          </a:xfrm>
          <a:prstGeom prst="rect">
            <a:avLst/>
          </a:prstGeom>
          <a:noFill/>
        </p:spPr>
        <p:txBody>
          <a:bodyPr wrap="square" rtlCol="0">
            <a:spAutoFit/>
          </a:bodyPr>
          <a:lstStyle/>
          <a:p>
            <a:pPr marL="342900" indent="-342900">
              <a:spcBef>
                <a:spcPts val="0"/>
              </a:spcBef>
              <a:spcAft>
                <a:spcPts val="600"/>
              </a:spcAft>
              <a:buClr>
                <a:schemeClr val="tx2"/>
              </a:buClr>
              <a:buFont typeface="Wingdings" charset="2"/>
              <a:buChar char="§"/>
              <a:defRPr/>
            </a:pPr>
            <a:r>
              <a:rPr lang="de-DE" sz="2200" dirty="0" smtClean="0">
                <a:latin typeface="Calibri" charset="0"/>
                <a:ea typeface="Calibri" charset="0"/>
                <a:cs typeface="Calibri" charset="0"/>
              </a:rPr>
              <a:t>Unterschiedlichkeit der Dokumentation betonen, </a:t>
            </a:r>
            <a:br>
              <a:rPr lang="de-DE" sz="2200" dirty="0" smtClean="0">
                <a:latin typeface="Calibri" charset="0"/>
                <a:ea typeface="Calibri" charset="0"/>
                <a:cs typeface="Calibri" charset="0"/>
              </a:rPr>
            </a:br>
            <a:r>
              <a:rPr lang="de-DE" sz="2200" dirty="0" smtClean="0">
                <a:latin typeface="Calibri" charset="0"/>
                <a:ea typeface="Calibri" charset="0"/>
                <a:cs typeface="Calibri" charset="0"/>
              </a:rPr>
              <a:t>je nachdem ob sie in einer Lernsituation oder einer Leistungssituation vollzogen wird</a:t>
            </a:r>
            <a:endParaRPr lang="de-DE" sz="2200" dirty="0">
              <a:latin typeface="Calibri" charset="0"/>
              <a:ea typeface="Calibri" charset="0"/>
              <a:cs typeface="Calibri" charset="0"/>
            </a:endParaRPr>
          </a:p>
          <a:p>
            <a:pPr marL="342900" lvl="0" indent="-342900">
              <a:spcBef>
                <a:spcPts val="0"/>
              </a:spcBef>
              <a:spcAft>
                <a:spcPts val="600"/>
              </a:spcAft>
              <a:buClr>
                <a:schemeClr val="tx2"/>
              </a:buClr>
              <a:buFont typeface="Wingdings" charset="2"/>
              <a:buChar char="§"/>
              <a:defRPr/>
            </a:pPr>
            <a:endParaRPr lang="de-DE" sz="2200" dirty="0">
              <a:latin typeface="Calibri" charset="0"/>
              <a:ea typeface="Calibri" charset="0"/>
              <a:cs typeface="Calibri" charset="0"/>
            </a:endParaRPr>
          </a:p>
          <a:p>
            <a:pPr marL="342900" indent="-342900">
              <a:spcBef>
                <a:spcPts val="0"/>
              </a:spcBef>
              <a:spcAft>
                <a:spcPts val="600"/>
              </a:spcAft>
              <a:buClr>
                <a:schemeClr val="tx2"/>
              </a:buClr>
              <a:buFont typeface="Wingdings" charset="2"/>
              <a:buChar char="§"/>
              <a:defRPr/>
            </a:pPr>
            <a:r>
              <a:rPr lang="de-DE" sz="2200" dirty="0" smtClean="0">
                <a:latin typeface="Calibri" charset="0"/>
                <a:ea typeface="Calibri" charset="0"/>
                <a:cs typeface="Calibri" charset="0"/>
              </a:rPr>
              <a:t>In der Fachgruppe an der Schule Kriterien als gemeinsamen Orientierungsrahmen für die Verwendung von Werkzeugsprache entwickeln (z. B. Festlegen von zentralen Befehlen, Übersicht zu Mindestanforderungen bei Dokumentationen </a:t>
            </a:r>
            <a:r>
              <a:rPr lang="de-DE" sz="2200" dirty="0">
                <a:latin typeface="Calibri" charset="0"/>
                <a:ea typeface="Calibri" charset="0"/>
                <a:cs typeface="Calibri" charset="0"/>
              </a:rPr>
              <a:t>&amp;</a:t>
            </a:r>
            <a:r>
              <a:rPr lang="de-DE" sz="2200" dirty="0" smtClean="0">
                <a:latin typeface="Calibri" charset="0"/>
                <a:ea typeface="Calibri" charset="0"/>
                <a:cs typeface="Calibri" charset="0"/>
              </a:rPr>
              <a:t> gemeinsame Kriterien und Bewertungsmaßstäbe)  </a:t>
            </a:r>
            <a:br>
              <a:rPr lang="de-DE" sz="2200" dirty="0" smtClean="0">
                <a:latin typeface="Calibri" charset="0"/>
                <a:ea typeface="Calibri" charset="0"/>
                <a:cs typeface="Calibri" charset="0"/>
              </a:rPr>
            </a:br>
            <a:endParaRPr lang="de-DE" sz="2200" dirty="0" smtClean="0">
              <a:latin typeface="Calibri" charset="0"/>
              <a:ea typeface="Calibri" charset="0"/>
              <a:cs typeface="Calibri" charset="0"/>
            </a:endParaRPr>
          </a:p>
          <a:p>
            <a:pPr marL="342900" lvl="0" indent="-342900">
              <a:spcBef>
                <a:spcPts val="0"/>
              </a:spcBef>
              <a:spcAft>
                <a:spcPts val="600"/>
              </a:spcAft>
              <a:buClr>
                <a:schemeClr val="tx2"/>
              </a:buClr>
              <a:buFont typeface="Wingdings" charset="2"/>
              <a:buChar char="§"/>
              <a:defRPr/>
            </a:pPr>
            <a:r>
              <a:rPr lang="de-DE" sz="2200" dirty="0" smtClean="0">
                <a:latin typeface="Calibri" charset="0"/>
                <a:ea typeface="Calibri" charset="0"/>
                <a:cs typeface="Calibri" charset="0"/>
              </a:rPr>
              <a:t>Transparent machen und explizites Besprechen von Arten der Dokumentation im Unterricht</a:t>
            </a:r>
            <a:endParaRPr lang="de-DE" sz="2200" dirty="0">
              <a:latin typeface="Calibri" charset="0"/>
              <a:ea typeface="Calibri" charset="0"/>
              <a:cs typeface="Calibri" charset="0"/>
            </a:endParaRPr>
          </a:p>
          <a:p>
            <a:pPr marL="342900" lvl="0" indent="-342900">
              <a:spcBef>
                <a:spcPts val="0"/>
              </a:spcBef>
              <a:spcAft>
                <a:spcPts val="600"/>
              </a:spcAft>
              <a:buClr>
                <a:schemeClr val="tx2"/>
              </a:buClr>
              <a:buFont typeface="Wingdings" charset="2"/>
              <a:buChar char="§"/>
              <a:defRPr/>
            </a:pPr>
            <a:endParaRPr lang="de-DE" sz="2200" dirty="0">
              <a:latin typeface="Calibri" charset="0"/>
              <a:ea typeface="Calibri" charset="0"/>
              <a:cs typeface="Calibri" charset="0"/>
            </a:endParaRPr>
          </a:p>
          <a:p>
            <a:pPr marL="342000" lvl="0" indent="-342900">
              <a:spcBef>
                <a:spcPts val="0"/>
              </a:spcBef>
              <a:spcAft>
                <a:spcPts val="600"/>
              </a:spcAft>
              <a:buClr>
                <a:schemeClr val="tx1"/>
              </a:buClr>
              <a:buFont typeface="Wingdings" charset="2"/>
              <a:buChar char="§"/>
              <a:defRPr/>
            </a:pPr>
            <a:endParaRPr lang="de-DE" sz="2200" dirty="0">
              <a:latin typeface="+mn-lt"/>
              <a:cs typeface="Arial"/>
            </a:endParaRPr>
          </a:p>
        </p:txBody>
      </p:sp>
    </p:spTree>
    <p:extLst>
      <p:ext uri="{BB962C8B-B14F-4D97-AF65-F5344CB8AC3E}">
        <p14:creationId xmlns:p14="http://schemas.microsoft.com/office/powerpoint/2010/main" val="5009627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180528" y="2538240"/>
            <a:ext cx="7992888"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Prüfungsaufgaben beim </a:t>
            </a:r>
            <a:r>
              <a:rPr lang="de-DE" sz="2500" dirty="0"/>
              <a:t>R</a:t>
            </a:r>
            <a:r>
              <a:rPr lang="de-DE" sz="2500" dirty="0" smtClean="0"/>
              <a:t>echnereinsatz</a:t>
            </a:r>
            <a:endParaRPr lang="de-DE" sz="2500" dirty="0"/>
          </a:p>
          <a:p>
            <a:pPr marL="514350" indent="-514350">
              <a:buClr>
                <a:srgbClr val="327A86"/>
              </a:buClr>
              <a:buAutoNum type="arabicPeriod"/>
            </a:pPr>
            <a:r>
              <a:rPr lang="de-DE" sz="2500" dirty="0"/>
              <a:t>Dokumentation beim Einsatz digitaler Werkzeuge</a:t>
            </a:r>
          </a:p>
          <a:p>
            <a:pPr marL="514350" indent="-514350">
              <a:buClr>
                <a:srgbClr val="327A86"/>
              </a:buClr>
              <a:buAutoNum type="arabicPeriod"/>
            </a:pPr>
            <a:r>
              <a:rPr lang="de-DE" sz="2500" dirty="0">
                <a:solidFill>
                  <a:schemeClr val="tx2"/>
                </a:solidFill>
              </a:rPr>
              <a:t>Gründe für den Einsatz digitaler Werkzeuge</a:t>
            </a:r>
          </a:p>
          <a:p>
            <a:pPr marL="514350" indent="-514350">
              <a:buClr>
                <a:srgbClr val="327A86"/>
              </a:buClr>
              <a:buFont typeface="Arial" panose="020B0604020202020204" pitchFamily="34" charset="0"/>
              <a:buAutoNum type="arabicPeriod"/>
            </a:pPr>
            <a:r>
              <a:rPr lang="de-DE" sz="2500" dirty="0"/>
              <a:t>Abschluss</a:t>
            </a:r>
          </a:p>
        </p:txBody>
      </p:sp>
    </p:spTree>
    <p:extLst>
      <p:ext uri="{BB962C8B-B14F-4D97-AF65-F5344CB8AC3E}">
        <p14:creationId xmlns:p14="http://schemas.microsoft.com/office/powerpoint/2010/main" val="16920604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lstStyle/>
          <a:p>
            <a:pPr marL="0" lvl="0" indent="0">
              <a:spcBef>
                <a:spcPct val="0"/>
              </a:spcBef>
              <a:spcAft>
                <a:spcPct val="0"/>
              </a:spcAft>
              <a:buClrTx/>
              <a:buNone/>
            </a:pPr>
            <a:r>
              <a:rPr lang="de-DE" sz="2500" b="1" dirty="0">
                <a:solidFill>
                  <a:srgbClr val="327A86"/>
                </a:solidFill>
                <a:ea typeface="+mj-ea"/>
              </a:rPr>
              <a:t>Betrachtungen zu „WTR – GTR – Tablets &amp; Computer“</a:t>
            </a:r>
          </a:p>
        </p:txBody>
      </p:sp>
      <p:sp>
        <p:nvSpPr>
          <p:cNvPr id="2" name="Titel 1"/>
          <p:cNvSpPr>
            <a:spLocks noGrp="1"/>
          </p:cNvSpPr>
          <p:nvPr>
            <p:ph type="title"/>
          </p:nvPr>
        </p:nvSpPr>
        <p:spPr/>
        <p:txBody>
          <a:bodyPr>
            <a:noAutofit/>
          </a:bodyPr>
          <a:lstStyle/>
          <a:p>
            <a:pPr marL="0" indent="0"/>
            <a:r>
              <a:rPr lang="de-DE" sz="2500" dirty="0" smtClean="0"/>
              <a:t>Handheld-Taschenrechner oder Computer?  </a:t>
            </a:r>
            <a:endParaRPr lang="de-DE" sz="2500" dirty="0"/>
          </a:p>
        </p:txBody>
      </p:sp>
      <p:sp>
        <p:nvSpPr>
          <p:cNvPr id="3" name="Rechteck 2"/>
          <p:cNvSpPr/>
          <p:nvPr/>
        </p:nvSpPr>
        <p:spPr bwMode="auto">
          <a:xfrm>
            <a:off x="4427984" y="1989311"/>
            <a:ext cx="4536016" cy="4320480"/>
          </a:xfrm>
          <a:prstGeom prst="rect">
            <a:avLst/>
          </a:prstGeom>
          <a:solidFill>
            <a:schemeClr val="accent5">
              <a:lumMod val="40000"/>
              <a:lumOff val="60000"/>
            </a:schemeClr>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a:solidFill>
                <a:schemeClr val="bg1"/>
              </a:solidFill>
              <a:latin typeface="Calibri" pitchFamily="34" charset="0"/>
            </a:endParaRPr>
          </a:p>
        </p:txBody>
      </p:sp>
      <p:sp>
        <p:nvSpPr>
          <p:cNvPr id="4" name="Rechteck 3"/>
          <p:cNvSpPr/>
          <p:nvPr/>
        </p:nvSpPr>
        <p:spPr bwMode="auto">
          <a:xfrm>
            <a:off x="107504" y="1989311"/>
            <a:ext cx="4248472" cy="4320480"/>
          </a:xfrm>
          <a:prstGeom prst="rect">
            <a:avLst/>
          </a:prstGeom>
          <a:solidFill>
            <a:schemeClr val="accent5">
              <a:lumMod val="40000"/>
              <a:lumOff val="60000"/>
            </a:schemeClr>
          </a:solidFill>
          <a:ln>
            <a:headEnd/>
            <a:tailEnd/>
          </a:ln>
        </p:spPr>
        <p:style>
          <a:lnRef idx="1">
            <a:schemeClr val="accent5"/>
          </a:lnRef>
          <a:fillRef idx="2">
            <a:schemeClr val="accent5"/>
          </a:fillRef>
          <a:effectRef idx="1">
            <a:schemeClr val="accent5"/>
          </a:effectRef>
          <a:fontRef idx="minor">
            <a:schemeClr val="dk1"/>
          </a:fontRef>
        </p:style>
        <p:txBody>
          <a:bodyPr wrap="square" rtlCol="0" anchor="ctr">
            <a:spAutoFit/>
          </a:bodyPr>
          <a:lstStyle/>
          <a:p>
            <a:pPr algn="ctr"/>
            <a:endParaRPr lang="de-DE" sz="1400" b="1" dirty="0">
              <a:solidFill>
                <a:schemeClr val="bg1"/>
              </a:solidFill>
              <a:latin typeface="Calibri" pitchFamily="34" charset="0"/>
            </a:endParaRPr>
          </a:p>
        </p:txBody>
      </p:sp>
      <p:sp>
        <p:nvSpPr>
          <p:cNvPr id="5" name="Textplatzhalter 5"/>
          <p:cNvSpPr txBox="1">
            <a:spLocks/>
          </p:cNvSpPr>
          <p:nvPr/>
        </p:nvSpPr>
        <p:spPr bwMode="auto">
          <a:xfrm>
            <a:off x="4716016" y="2997423"/>
            <a:ext cx="3925193" cy="3168352"/>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marL="0" indent="0">
              <a:spcBef>
                <a:spcPts val="0"/>
              </a:spcBef>
              <a:buNone/>
            </a:pPr>
            <a:r>
              <a:rPr lang="de-DE" sz="1800" b="1" dirty="0"/>
              <a:t>Argumente gegen Tablets &amp; Computer</a:t>
            </a:r>
            <a:br>
              <a:rPr lang="de-DE" sz="1800" b="1" dirty="0"/>
            </a:br>
            <a:endParaRPr lang="de-DE" sz="1800" dirty="0"/>
          </a:p>
          <a:p>
            <a:pPr>
              <a:spcBef>
                <a:spcPts val="0"/>
              </a:spcBef>
            </a:pPr>
            <a:endParaRPr lang="de-DE" sz="1800" dirty="0"/>
          </a:p>
          <a:p>
            <a:pPr>
              <a:spcBef>
                <a:spcPts val="0"/>
              </a:spcBef>
              <a:buClr>
                <a:schemeClr val="tx2"/>
              </a:buClr>
            </a:pPr>
            <a:r>
              <a:rPr lang="de-DE" sz="1800" dirty="0"/>
              <a:t>Verwendung in Prüfungen schwieriger</a:t>
            </a:r>
          </a:p>
          <a:p>
            <a:pPr>
              <a:spcBef>
                <a:spcPts val="0"/>
              </a:spcBef>
              <a:buClr>
                <a:schemeClr val="tx2"/>
              </a:buClr>
            </a:pPr>
            <a:r>
              <a:rPr lang="de-DE" sz="1800" dirty="0"/>
              <a:t>Robustheit und ständige Verfügbarkeit nicht immer gegeben</a:t>
            </a:r>
          </a:p>
          <a:p>
            <a:pPr>
              <a:spcBef>
                <a:spcPts val="0"/>
              </a:spcBef>
              <a:buClr>
                <a:schemeClr val="tx2"/>
              </a:buClr>
            </a:pPr>
            <a:r>
              <a:rPr lang="de-DE" sz="1800" dirty="0"/>
              <a:t>d</a:t>
            </a:r>
            <a:r>
              <a:rPr lang="de-DE" sz="1800" dirty="0" smtClean="0"/>
              <a:t>rahtlose </a:t>
            </a:r>
            <a:r>
              <a:rPr lang="de-DE" sz="1800" dirty="0"/>
              <a:t>Kommunikation nicht immer erwünscht</a:t>
            </a:r>
          </a:p>
        </p:txBody>
      </p:sp>
      <p:sp>
        <p:nvSpPr>
          <p:cNvPr id="6" name="Textplatzhalter 5"/>
          <p:cNvSpPr txBox="1">
            <a:spLocks/>
          </p:cNvSpPr>
          <p:nvPr/>
        </p:nvSpPr>
        <p:spPr bwMode="auto">
          <a:xfrm>
            <a:off x="323528" y="2969790"/>
            <a:ext cx="3781177" cy="3340001"/>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marL="0" indent="0">
              <a:spcBef>
                <a:spcPts val="0"/>
              </a:spcBef>
              <a:buNone/>
            </a:pPr>
            <a:r>
              <a:rPr lang="de-DE" sz="1800" b="1" dirty="0" smtClean="0"/>
              <a:t>Argumente </a:t>
            </a:r>
            <a:r>
              <a:rPr lang="de-DE" sz="1800" b="1" dirty="0"/>
              <a:t>für leistungsfähige digitale Werkzeuge („GTR und mehr …“)</a:t>
            </a:r>
          </a:p>
          <a:p>
            <a:pPr>
              <a:spcBef>
                <a:spcPts val="0"/>
              </a:spcBef>
            </a:pPr>
            <a:endParaRPr lang="de-DE" sz="1800" dirty="0"/>
          </a:p>
          <a:p>
            <a:pPr>
              <a:spcBef>
                <a:spcPts val="0"/>
              </a:spcBef>
              <a:buClr>
                <a:schemeClr val="tx2"/>
              </a:buClr>
            </a:pPr>
            <a:r>
              <a:rPr lang="de-DE" sz="1800" dirty="0"/>
              <a:t>Bildungsstandards: Experimentieren, Kontrollieren, Visualisieren</a:t>
            </a:r>
          </a:p>
          <a:p>
            <a:pPr>
              <a:spcBef>
                <a:spcPts val="0"/>
              </a:spcBef>
              <a:buClr>
                <a:schemeClr val="tx2"/>
              </a:buClr>
            </a:pPr>
            <a:r>
              <a:rPr lang="de-DE" sz="1800" dirty="0"/>
              <a:t>Händische Fähigkeiten können gleichzeitig erhalten werden </a:t>
            </a:r>
            <a:r>
              <a:rPr lang="de-DE" sz="1800" dirty="0" smtClean="0"/>
              <a:t/>
            </a:r>
            <a:br>
              <a:rPr lang="de-DE" sz="1800" dirty="0" smtClean="0"/>
            </a:br>
            <a:r>
              <a:rPr lang="de-DE" sz="1800" dirty="0" smtClean="0"/>
              <a:t>(</a:t>
            </a:r>
            <a:r>
              <a:rPr lang="de-DE" sz="1800" dirty="0"/>
              <a:t>z. B. </a:t>
            </a:r>
            <a:r>
              <a:rPr lang="de-DE" sz="1800" dirty="0" err="1"/>
              <a:t>hilfsmittelfreie</a:t>
            </a:r>
            <a:r>
              <a:rPr lang="de-DE" sz="1800" dirty="0"/>
              <a:t> Testteile</a:t>
            </a:r>
            <a:r>
              <a:rPr lang="de-DE" sz="1800" dirty="0" smtClean="0"/>
              <a:t>).</a:t>
            </a:r>
            <a:endParaRPr lang="de-DE" sz="1800" dirty="0"/>
          </a:p>
          <a:p>
            <a:pPr>
              <a:spcBef>
                <a:spcPts val="0"/>
              </a:spcBef>
              <a:buClr>
                <a:schemeClr val="tx2"/>
              </a:buClr>
            </a:pPr>
            <a:r>
              <a:rPr lang="de-DE" sz="1800" dirty="0"/>
              <a:t>Möglichkeiten für die </a:t>
            </a:r>
            <a:r>
              <a:rPr lang="de-DE" sz="1800" dirty="0" smtClean="0"/>
              <a:t>Unterrichtsgestaltung</a:t>
            </a:r>
          </a:p>
          <a:p>
            <a:pPr marL="0" indent="0">
              <a:spcBef>
                <a:spcPts val="0"/>
              </a:spcBef>
              <a:buClr>
                <a:schemeClr val="tx2"/>
              </a:buClr>
              <a:buNone/>
            </a:pPr>
            <a:endParaRPr lang="de-DE" sz="1800" dirty="0"/>
          </a:p>
          <a:p>
            <a:pPr>
              <a:spcBef>
                <a:spcPts val="0"/>
              </a:spcBef>
            </a:pPr>
            <a:endParaRPr lang="de-DE" sz="1800" dirty="0"/>
          </a:p>
        </p:txBody>
      </p:sp>
      <p:pic>
        <p:nvPicPr>
          <p:cNvPr id="7" name="Picture 24" descr="ANd9GcQOSqAARVoZ5jTLTc0524qJhzMUPZZIl7W0ImSt7xJeepXC0B5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1772816"/>
            <a:ext cx="1503613" cy="975129"/>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6" descr="ANd9GcTvyRSnFbMP9r76yjZdzYZMMrB21zVf2MqV0ZwJo2QisYdJHl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1772816"/>
            <a:ext cx="1169987" cy="876300"/>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3267" y="1772816"/>
            <a:ext cx="423863" cy="90805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9963" y="1772816"/>
            <a:ext cx="441325" cy="93503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09287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180528" y="3140968"/>
            <a:ext cx="7848872"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t>Prüfungsaufgaben beim </a:t>
            </a:r>
            <a:r>
              <a:rPr lang="de-DE" sz="2500" dirty="0"/>
              <a:t>R</a:t>
            </a:r>
            <a:r>
              <a:rPr lang="de-DE" sz="2500" dirty="0" smtClean="0"/>
              <a:t>echnereinsatz</a:t>
            </a:r>
            <a:endParaRPr lang="de-DE" sz="2500" dirty="0"/>
          </a:p>
          <a:p>
            <a:pPr marL="514350" indent="-514350">
              <a:buClr>
                <a:srgbClr val="327A86"/>
              </a:buClr>
              <a:buAutoNum type="arabicPeriod"/>
            </a:pPr>
            <a:r>
              <a:rPr lang="de-DE" sz="2500" dirty="0"/>
              <a:t>Dokumentation beim Einsatz digitaler Werkzeuge</a:t>
            </a:r>
          </a:p>
          <a:p>
            <a:pPr marL="514350" indent="-514350">
              <a:buClr>
                <a:srgbClr val="327A86"/>
              </a:buClr>
              <a:buAutoNum type="arabicPeriod"/>
            </a:pPr>
            <a:r>
              <a:rPr lang="de-DE" sz="2500" dirty="0" smtClean="0"/>
              <a:t>Gründe für den Einsatz digitaler Werkzeuge</a:t>
            </a:r>
          </a:p>
          <a:p>
            <a:pPr marL="514350" indent="-514350">
              <a:buClr>
                <a:srgbClr val="327A86"/>
              </a:buClr>
              <a:buFont typeface="Arial" panose="020B0604020202020204" pitchFamily="34" charset="0"/>
              <a:buAutoNum type="arabicPeriod"/>
            </a:pPr>
            <a:r>
              <a:rPr lang="de-DE" sz="2500" dirty="0">
                <a:solidFill>
                  <a:schemeClr val="tx2"/>
                </a:solidFill>
              </a:rPr>
              <a:t>Abschluss</a:t>
            </a:r>
          </a:p>
        </p:txBody>
      </p:sp>
    </p:spTree>
    <p:extLst>
      <p:ext uri="{BB962C8B-B14F-4D97-AF65-F5344CB8AC3E}">
        <p14:creationId xmlns:p14="http://schemas.microsoft.com/office/powerpoint/2010/main" val="529577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4"/>
          <p:cNvSpPr>
            <a:spLocks noGrp="1"/>
          </p:cNvSpPr>
          <p:nvPr>
            <p:ph idx="1"/>
          </p:nvPr>
        </p:nvSpPr>
        <p:spPr/>
        <p:txBody>
          <a:bodyPr>
            <a:normAutofit/>
          </a:bodyPr>
          <a:lstStyle/>
          <a:p>
            <a:pPr marL="0" lvl="0" indent="0">
              <a:buNone/>
            </a:pPr>
            <a:r>
              <a:rPr lang="de-DE" sz="2200" dirty="0" smtClean="0"/>
              <a:t>Stellen Sie sich im Raum auf einer Skala von Zustimmung bis Ablehnung auf:</a:t>
            </a:r>
            <a:endParaRPr lang="de-DE" sz="2200" dirty="0"/>
          </a:p>
          <a:p>
            <a:pPr marL="456300" lvl="0" indent="-457200">
              <a:buFont typeface="+mj-lt"/>
              <a:buAutoNum type="arabicPeriod"/>
            </a:pPr>
            <a:r>
              <a:rPr lang="de-DE" sz="2200" dirty="0" smtClean="0"/>
              <a:t>Ich werde viele der Anregungen in meinem Unterricht umsetzen.</a:t>
            </a:r>
          </a:p>
          <a:p>
            <a:pPr marL="456300" lvl="0" indent="-457200">
              <a:buFont typeface="+mj-lt"/>
              <a:buAutoNum type="arabicPeriod"/>
            </a:pPr>
            <a:r>
              <a:rPr lang="de-DE" sz="2200" dirty="0" smtClean="0"/>
              <a:t>Es bleiben viele Fragen offen.</a:t>
            </a:r>
          </a:p>
          <a:p>
            <a:pPr marL="456300" lvl="0" indent="-457200">
              <a:buFont typeface="+mj-lt"/>
              <a:buAutoNum type="arabicPeriod"/>
            </a:pPr>
            <a:r>
              <a:rPr lang="de-DE" sz="2200" dirty="0" smtClean="0"/>
              <a:t>Ich würde mir eine Anschlussveranstaltung (z. B. ein Webinar) wünschen.</a:t>
            </a:r>
          </a:p>
          <a:p>
            <a:pPr marL="456300" lvl="0" indent="-457200">
              <a:buFont typeface="+mj-lt"/>
              <a:buAutoNum type="arabicPeriod"/>
            </a:pPr>
            <a:r>
              <a:rPr lang="de-DE" sz="2200" dirty="0" smtClean="0"/>
              <a:t>Die Veranstaltung war ertragreich. </a:t>
            </a:r>
          </a:p>
          <a:p>
            <a:pPr marL="456300" lvl="0" indent="-457200">
              <a:buFont typeface="+mj-lt"/>
              <a:buAutoNum type="arabicPeriod"/>
            </a:pPr>
            <a:r>
              <a:rPr lang="de-DE" sz="2200" dirty="0" smtClean="0"/>
              <a:t>Ich freue mich aufs Ausprobieren der Ideen in meinem Unterricht. </a:t>
            </a:r>
          </a:p>
          <a:p>
            <a:pPr marL="456300" lvl="0" indent="-457200">
              <a:buFont typeface="+mj-lt"/>
              <a:buAutoNum type="arabicPeriod"/>
            </a:pPr>
            <a:r>
              <a:rPr lang="de-DE" sz="2200" dirty="0" smtClean="0"/>
              <a:t>Mir hat noch was gefehlt.</a:t>
            </a:r>
          </a:p>
          <a:p>
            <a:pPr marL="456300" lvl="0" indent="-457200">
              <a:buFont typeface="+mj-lt"/>
              <a:buAutoNum type="arabicPeriod"/>
            </a:pPr>
            <a:r>
              <a:rPr lang="de-DE" sz="2200" dirty="0" smtClean="0"/>
              <a:t>...</a:t>
            </a:r>
            <a:endParaRPr lang="de-DE" sz="2200" dirty="0"/>
          </a:p>
          <a:p>
            <a:endParaRPr lang="de-DE" sz="2400" dirty="0"/>
          </a:p>
          <a:p>
            <a:endParaRPr lang="de-DE" sz="2400" dirty="0"/>
          </a:p>
        </p:txBody>
      </p:sp>
      <p:sp>
        <p:nvSpPr>
          <p:cNvPr id="2" name="Titel 1"/>
          <p:cNvSpPr>
            <a:spLocks noGrp="1"/>
          </p:cNvSpPr>
          <p:nvPr>
            <p:ph type="title"/>
          </p:nvPr>
        </p:nvSpPr>
        <p:spPr/>
        <p:txBody>
          <a:bodyPr>
            <a:normAutofit/>
          </a:bodyPr>
          <a:lstStyle/>
          <a:p>
            <a:r>
              <a:rPr lang="de-DE" sz="2500" dirty="0" smtClean="0"/>
              <a:t>Reflexion der gesamten Fortbildung</a:t>
            </a:r>
            <a:endParaRPr lang="de-DE" sz="2500" dirty="0"/>
          </a:p>
        </p:txBody>
      </p:sp>
    </p:spTree>
    <p:extLst>
      <p:ext uri="{BB962C8B-B14F-4D97-AF65-F5344CB8AC3E}">
        <p14:creationId xmlns:p14="http://schemas.microsoft.com/office/powerpoint/2010/main" val="6698393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4"/>
          <p:cNvSpPr>
            <a:spLocks noGrp="1"/>
          </p:cNvSpPr>
          <p:nvPr>
            <p:ph idx="1"/>
          </p:nvPr>
        </p:nvSpPr>
        <p:spPr/>
        <p:txBody>
          <a:bodyPr>
            <a:normAutofit/>
          </a:bodyPr>
          <a:lstStyle/>
          <a:p>
            <a:pPr lvl="0"/>
            <a:r>
              <a:rPr lang="de-DE" sz="2200" dirty="0"/>
              <a:t>Wie geht es weiter? Was ist gewünscht? </a:t>
            </a:r>
          </a:p>
          <a:p>
            <a:pPr lvl="0"/>
            <a:r>
              <a:rPr lang="de-DE" sz="2200" dirty="0"/>
              <a:t>Soll es weitere informelle Treffen in Kleingruppen geben? </a:t>
            </a:r>
          </a:p>
          <a:p>
            <a:pPr lvl="0"/>
            <a:r>
              <a:rPr lang="de-DE" sz="2200" dirty="0"/>
              <a:t>Wer hat Interesse an einer Austausch- und </a:t>
            </a:r>
            <a:r>
              <a:rPr lang="de-DE" sz="2200" dirty="0" smtClean="0"/>
              <a:t>Reflexionstagung? </a:t>
            </a:r>
            <a:endParaRPr lang="de-DE" sz="2200" dirty="0"/>
          </a:p>
          <a:p>
            <a:pPr lvl="0"/>
            <a:r>
              <a:rPr lang="de-DE" sz="2200" dirty="0"/>
              <a:t>Wer würde gerne als Multiplikator/in bzw. Fortbildner/in für den </a:t>
            </a:r>
            <a:r>
              <a:rPr lang="de-DE" sz="2200" dirty="0" smtClean="0"/>
              <a:t>GTR/CAS-Einsatz </a:t>
            </a:r>
            <a:r>
              <a:rPr lang="de-DE" sz="2200" dirty="0"/>
              <a:t>(mit Unterstützung) tätig werden?</a:t>
            </a:r>
          </a:p>
          <a:p>
            <a:pPr lvl="0"/>
            <a:r>
              <a:rPr lang="de-DE" sz="2200" dirty="0"/>
              <a:t>...</a:t>
            </a:r>
          </a:p>
          <a:p>
            <a:endParaRPr lang="de-DE" sz="2400" dirty="0"/>
          </a:p>
          <a:p>
            <a:endParaRPr lang="de-DE" sz="2400" dirty="0"/>
          </a:p>
        </p:txBody>
      </p:sp>
      <p:sp>
        <p:nvSpPr>
          <p:cNvPr id="2" name="Titel 1"/>
          <p:cNvSpPr>
            <a:spLocks noGrp="1"/>
          </p:cNvSpPr>
          <p:nvPr>
            <p:ph type="title"/>
          </p:nvPr>
        </p:nvSpPr>
        <p:spPr/>
        <p:txBody>
          <a:bodyPr>
            <a:normAutofit/>
          </a:bodyPr>
          <a:lstStyle/>
          <a:p>
            <a:r>
              <a:rPr lang="de-DE" sz="2500" dirty="0" smtClean="0"/>
              <a:t>Weitere Verabredungen</a:t>
            </a:r>
            <a:endParaRPr lang="de-DE" sz="2500" dirty="0"/>
          </a:p>
        </p:txBody>
      </p:sp>
    </p:spTree>
    <p:extLst>
      <p:ext uri="{BB962C8B-B14F-4D97-AF65-F5344CB8AC3E}">
        <p14:creationId xmlns:p14="http://schemas.microsoft.com/office/powerpoint/2010/main" val="11488144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p:txBody>
          <a:bodyPr>
            <a:normAutofit/>
          </a:bodyPr>
          <a:lstStyle/>
          <a:p>
            <a:pPr marL="0" lvl="0" indent="0">
              <a:buNone/>
            </a:pPr>
            <a:r>
              <a:rPr lang="de-DE" sz="2200" dirty="0"/>
              <a:t>Vielen Dank für …</a:t>
            </a:r>
          </a:p>
          <a:p>
            <a:pPr lvl="0"/>
            <a:r>
              <a:rPr lang="de-DE" sz="2200" dirty="0"/>
              <a:t>Ihr Interesse an der Fortbildungsreihe.</a:t>
            </a:r>
          </a:p>
          <a:p>
            <a:pPr lvl="0"/>
            <a:r>
              <a:rPr lang="de-DE" sz="2200" dirty="0"/>
              <a:t>Ihre engagierte und konstruktive Mitarbeit.</a:t>
            </a:r>
          </a:p>
          <a:p>
            <a:pPr lvl="0"/>
            <a:r>
              <a:rPr lang="de-DE" sz="2200" dirty="0"/>
              <a:t>Ihre kritische Auseinandersetzung mit der Thematik.</a:t>
            </a:r>
          </a:p>
          <a:p>
            <a:pPr lvl="0"/>
            <a:r>
              <a:rPr lang="de-DE" sz="2200" dirty="0"/>
              <a:t>Ihre anregenden Perspektiven auf die einzelnen Fragen.</a:t>
            </a:r>
          </a:p>
          <a:p>
            <a:pPr lvl="0"/>
            <a:r>
              <a:rPr lang="de-DE" sz="2200" dirty="0"/>
              <a:t>Ihre positiven und Ihre kritischen Rückmeldungen.</a:t>
            </a:r>
          </a:p>
          <a:p>
            <a:pPr lvl="0"/>
            <a:r>
              <a:rPr lang="de-DE" sz="2200" dirty="0"/>
              <a:t>die angenehme Atmosphäre bei allen vier Terminen</a:t>
            </a:r>
            <a:r>
              <a:rPr lang="de-DE" sz="2200" dirty="0" smtClean="0"/>
              <a:t>.</a:t>
            </a:r>
            <a:endParaRPr lang="de-DE" sz="2200" dirty="0"/>
          </a:p>
          <a:p>
            <a:endParaRPr lang="de-DE" sz="2400" dirty="0"/>
          </a:p>
        </p:txBody>
      </p:sp>
      <p:sp>
        <p:nvSpPr>
          <p:cNvPr id="2" name="Titel 1"/>
          <p:cNvSpPr>
            <a:spLocks noGrp="1"/>
          </p:cNvSpPr>
          <p:nvPr>
            <p:ph type="title"/>
          </p:nvPr>
        </p:nvSpPr>
        <p:spPr/>
        <p:txBody>
          <a:bodyPr>
            <a:normAutofit/>
          </a:bodyPr>
          <a:lstStyle/>
          <a:p>
            <a:r>
              <a:rPr lang="de-DE" sz="2500" dirty="0"/>
              <a:t>… zum Ende kommen!</a:t>
            </a:r>
          </a:p>
        </p:txBody>
      </p:sp>
    </p:spTree>
    <p:extLst>
      <p:ext uri="{BB962C8B-B14F-4D97-AF65-F5344CB8AC3E}">
        <p14:creationId xmlns:p14="http://schemas.microsoft.com/office/powerpoint/2010/main" val="9150303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Reflexion</a:t>
            </a:r>
          </a:p>
        </p:txBody>
      </p:sp>
      <p:grpSp>
        <p:nvGrpSpPr>
          <p:cNvPr id="8" name="Gruppierung 7"/>
          <p:cNvGrpSpPr/>
          <p:nvPr/>
        </p:nvGrpSpPr>
        <p:grpSpPr>
          <a:xfrm>
            <a:off x="-324544" y="1016692"/>
            <a:ext cx="9227368" cy="3132388"/>
            <a:chOff x="-324544" y="1016692"/>
            <a:chExt cx="9227368" cy="3132388"/>
          </a:xfrm>
        </p:grpSpPr>
        <p:sp>
          <p:nvSpPr>
            <p:cNvPr id="7" name="Rechteck 6"/>
            <p:cNvSpPr/>
            <p:nvPr/>
          </p:nvSpPr>
          <p:spPr bwMode="auto">
            <a:xfrm>
              <a:off x="-324544" y="1016692"/>
              <a:ext cx="9227368" cy="313238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3" name="Inhaltsplatzhalter 2"/>
            <p:cNvSpPr txBox="1">
              <a:spLocks/>
            </p:cNvSpPr>
            <p:nvPr/>
          </p:nvSpPr>
          <p:spPr>
            <a:xfrm>
              <a:off x="323528" y="1124745"/>
              <a:ext cx="8229600" cy="2880320"/>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marL="342900">
                <a:buClr>
                  <a:srgbClr val="327A87"/>
                </a:buClr>
              </a:pPr>
              <a:r>
                <a:rPr lang="de-DE" dirty="0"/>
                <a:t>Welche Hinweise können Sie aufgrund Ihrer bisherigen Erfahrungen anderen Kolleginnen und Kollegen für den Einsatz digitaler Werkzeuge geben? </a:t>
              </a:r>
              <a:endParaRPr lang="de-DE" dirty="0">
                <a:solidFill>
                  <a:srgbClr val="327A86"/>
                </a:solidFill>
              </a:endParaRPr>
            </a:p>
            <a:p>
              <a:pPr marL="342900">
                <a:buClr>
                  <a:srgbClr val="327A87"/>
                </a:buClr>
              </a:pPr>
              <a:r>
                <a:rPr lang="de-DE" dirty="0">
                  <a:solidFill>
                    <a:srgbClr val="327A86"/>
                  </a:solidFill>
                </a:rPr>
                <a:t>Welche „Wege“ haben sich bewährt?</a:t>
              </a:r>
              <a:endParaRPr lang="de-DE" dirty="0"/>
            </a:p>
            <a:p>
              <a:pPr marL="342900">
                <a:buClr>
                  <a:srgbClr val="327A87"/>
                </a:buClr>
              </a:pPr>
              <a:r>
                <a:rPr lang="de-DE" dirty="0">
                  <a:solidFill>
                    <a:srgbClr val="327A86"/>
                  </a:solidFill>
                </a:rPr>
                <a:t>An welchen Stellen ist besondere Vorsicht erforderlich?</a:t>
              </a:r>
            </a:p>
            <a:p>
              <a:pPr marL="342900">
                <a:buClr>
                  <a:srgbClr val="327A87"/>
                </a:buClr>
              </a:pPr>
              <a:r>
                <a:rPr lang="de-DE" dirty="0"/>
                <a:t>Notieren Sie jeweils zwei Hinweise auf Moderationskarten.</a:t>
              </a:r>
            </a:p>
          </p:txBody>
        </p:sp>
      </p:grpSp>
      <p:pic>
        <p:nvPicPr>
          <p:cNvPr id="4" name="Grafik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0112" y="2204944"/>
            <a:ext cx="1280863" cy="720000"/>
          </a:xfrm>
          <a:prstGeom prst="rect">
            <a:avLst/>
          </a:prstGeom>
        </p:spPr>
      </p:pic>
      <p:pic>
        <p:nvPicPr>
          <p:cNvPr id="5" name="Grafik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12360" y="2708920"/>
            <a:ext cx="819615" cy="720000"/>
          </a:xfrm>
          <a:prstGeom prst="rect">
            <a:avLst/>
          </a:prstGeom>
        </p:spPr>
      </p:pic>
    </p:spTree>
    <p:extLst>
      <p:ext uri="{BB962C8B-B14F-4D97-AF65-F5344CB8AC3E}">
        <p14:creationId xmlns:p14="http://schemas.microsoft.com/office/powerpoint/2010/main" val="66750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a:bodyPr>
          <a:lstStyle/>
          <a:p>
            <a:pPr marL="285750" indent="-285750"/>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3"/>
              </a:rPr>
              <a:t>Creative </a:t>
            </a:r>
            <a:r>
              <a:rPr lang="de-DE" sz="1600" dirty="0">
                <a:solidFill>
                  <a:schemeClr val="tx2"/>
                </a:solidFill>
                <a:hlinkClick r:id="rId3"/>
              </a:rPr>
              <a:t>Commons Namensnennung </a:t>
            </a:r>
            <a:r>
              <a:rPr lang="de-DE" sz="1600" dirty="0" smtClean="0">
                <a:solidFill>
                  <a:schemeClr val="tx2"/>
                </a:solidFill>
                <a:hlinkClick r:id="rId3"/>
              </a:rPr>
              <a:t>– </a:t>
            </a:r>
            <a:r>
              <a:rPr lang="de-DE" sz="1600" dirty="0">
                <a:solidFill>
                  <a:schemeClr val="tx2"/>
                </a:solidFill>
                <a:hlinkClick r:id="rId3"/>
              </a:rPr>
              <a:t>Weitergabe unter gleichen Bedingungen 4.0 </a:t>
            </a:r>
            <a:r>
              <a:rPr lang="de-DE" sz="1600" dirty="0" smtClean="0">
                <a:solidFill>
                  <a:schemeClr val="tx2"/>
                </a:solidFill>
                <a:hlinkClick r:id="rId3"/>
              </a:rPr>
              <a:t>Internationale Lizenz</a:t>
            </a:r>
            <a:r>
              <a:rPr lang="de-DE" sz="1600" dirty="0">
                <a:solidFill>
                  <a:schemeClr val="tx2"/>
                </a:solidFill>
              </a:rPr>
              <a:t> </a:t>
            </a:r>
            <a:r>
              <a:rPr lang="de-DE" sz="1600" dirty="0" smtClean="0"/>
              <a:t>weiterverwendet werden</a:t>
            </a:r>
            <a:r>
              <a:rPr lang="de-DE" sz="1600" dirty="0"/>
              <a:t>. Das bedeutet insbesondere: Alle Folien und Materialien können für Zwecke der Aus- und Fortbildung gerne genutzt werden – unter der Voraussetzung, dass immer die Quellenhinweise aufgeführt bleiben. </a:t>
            </a:r>
          </a:p>
          <a:p>
            <a:pPr marL="285750" indent="-285750"/>
            <a:r>
              <a:rPr lang="de-DE" sz="1600" dirty="0" smtClean="0"/>
              <a:t>An der Erstellung des Materials haben die folgenden Personen an der Universität Duisburg-Essen mitgewirkt: Prof. Dr. Bärbel Barzel, M. Sc. Marcel Klinger, </a:t>
            </a:r>
            <a:r>
              <a:rPr lang="de-DE" sz="1600" dirty="0"/>
              <a:t>Dipl</a:t>
            </a:r>
            <a:r>
              <a:rPr lang="de-DE" sz="1600" dirty="0" smtClean="0"/>
              <a:t>.-Math</a:t>
            </a:r>
            <a:r>
              <a:rPr lang="de-DE" sz="1600" i="1" dirty="0"/>
              <a:t>. </a:t>
            </a:r>
            <a:r>
              <a:rPr lang="de-DE" sz="1600" dirty="0" smtClean="0"/>
              <a:t>Daniel </a:t>
            </a:r>
            <a:r>
              <a:rPr lang="de-DE" sz="1600" dirty="0" err="1" smtClean="0"/>
              <a:t>Thurm</a:t>
            </a:r>
            <a:r>
              <a:rPr lang="de-DE" sz="1600" dirty="0" smtClean="0"/>
              <a:t>, Joyce Peters-</a:t>
            </a:r>
            <a:r>
              <a:rPr lang="de-DE" sz="1600" dirty="0" err="1" smtClean="0"/>
              <a:t>Dasdemir</a:t>
            </a:r>
            <a:r>
              <a:rPr lang="de-DE" sz="1600" dirty="0" smtClean="0"/>
              <a:t>, Oliver </a:t>
            </a:r>
            <a:r>
              <a:rPr lang="de-DE" sz="1600" dirty="0"/>
              <a:t>Wagener </a:t>
            </a:r>
            <a:endParaRPr lang="de-DE" sz="1600" dirty="0" smtClean="0"/>
          </a:p>
          <a:p>
            <a:pPr marL="285750" indent="-285750"/>
            <a:r>
              <a:rPr lang="de-DE" sz="1600" dirty="0" smtClean="0"/>
              <a:t>Das </a:t>
            </a:r>
            <a:r>
              <a:rPr lang="de-DE" sz="1600" dirty="0"/>
              <a:t>Modul entstand als Überarbeitung des Materials aus dem Projekt „GTR NRW“ (neben den oben genannten Autoren unter Mitarbeit von Prof. Dr. Andreas </a:t>
            </a:r>
            <a:r>
              <a:rPr lang="de-DE" sz="1600" dirty="0" err="1"/>
              <a:t>Büchter</a:t>
            </a:r>
            <a:r>
              <a:rPr lang="de-DE" sz="1600" dirty="0"/>
              <a:t> | </a:t>
            </a:r>
            <a:r>
              <a:rPr lang="de-DE" sz="1600" dirty="0" smtClean="0"/>
              <a:t>Universität </a:t>
            </a:r>
            <a:r>
              <a:rPr lang="de-DE" sz="1600" dirty="0"/>
              <a:t>Duisburg-Essen, Michael Casper, Prof. Dr. Gilbert </a:t>
            </a:r>
            <a:r>
              <a:rPr lang="de-DE" sz="1600" dirty="0" err="1" smtClean="0"/>
              <a:t>Greefrath</a:t>
            </a:r>
            <a:r>
              <a:rPr lang="de-DE" sz="1600" dirty="0" smtClean="0"/>
              <a:t> | Universität </a:t>
            </a:r>
            <a:r>
              <a:rPr lang="de-DE" sz="1600" dirty="0"/>
              <a:t>Münster, Dr</a:t>
            </a:r>
            <a:r>
              <a:rPr lang="de-DE" sz="1600" dirty="0" smtClean="0"/>
              <a:t>. Heinz </a:t>
            </a:r>
            <a:r>
              <a:rPr lang="de-DE" sz="1600" dirty="0" err="1"/>
              <a:t>Laakmann</a:t>
            </a:r>
            <a:r>
              <a:rPr lang="de-DE" sz="1600" dirty="0"/>
              <a:t>, Prof. Dr. Florian Schacht, Hannes Stoppel, </a:t>
            </a:r>
            <a:r>
              <a:rPr lang="de-DE" sz="1600" dirty="0" smtClean="0"/>
              <a:t>Dr. Carsten </a:t>
            </a:r>
            <a:r>
              <a:rPr lang="de-DE" sz="1600" dirty="0"/>
              <a:t>Tietz). </a:t>
            </a:r>
            <a:endParaRPr lang="de-DE" sz="1600" dirty="0">
              <a:solidFill>
                <a:srgbClr val="FF0000"/>
              </a:solidFill>
            </a:endParaRPr>
          </a:p>
          <a:p>
            <a:pPr marL="285750" indent="-285750"/>
            <a:r>
              <a:rPr lang="de-DE" sz="1600" dirty="0" smtClean="0"/>
              <a:t>Bildnachweise und Zitatquellen finden Sie auf den jeweiligen Folien bzw. Zusatzmaterialien.</a:t>
            </a:r>
            <a:endParaRPr lang="de-DE" sz="1600" dirty="0"/>
          </a:p>
          <a:p>
            <a:pPr marL="285750" indent="-285750"/>
            <a:r>
              <a:rPr lang="de-DE" sz="1600" dirty="0" smtClean="0"/>
              <a:t>Weitere Hinweise und Informationen zum DZLM finden Sie unter </a:t>
            </a:r>
            <a:r>
              <a:rPr lang="de-DE" sz="1600" dirty="0" smtClean="0">
                <a:hlinkClick r:id="rId4"/>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9" name="Grafik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521876"/>
            <a:ext cx="1166518" cy="420712"/>
          </a:xfrm>
          <a:prstGeom prst="rect">
            <a:avLst/>
          </a:prstGeom>
        </p:spPr>
      </p:pic>
    </p:spTree>
    <p:extLst>
      <p:ext uri="{BB962C8B-B14F-4D97-AF65-F5344CB8AC3E}">
        <p14:creationId xmlns:p14="http://schemas.microsoft.com/office/powerpoint/2010/main" val="833623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180528" y="1268760"/>
            <a:ext cx="7920880"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smtClean="0">
                <a:solidFill>
                  <a:schemeClr val="tx2"/>
                </a:solidFill>
              </a:rPr>
              <a:t>Prüfungsaufgaben beim Rechnereinsatz</a:t>
            </a:r>
            <a:endParaRPr lang="de-DE" sz="2500" dirty="0">
              <a:solidFill>
                <a:schemeClr val="tx2"/>
              </a:solidFill>
            </a:endParaRPr>
          </a:p>
          <a:p>
            <a:pPr marL="514350" indent="-514350">
              <a:buClr>
                <a:srgbClr val="327A86"/>
              </a:buClr>
              <a:buAutoNum type="arabicPeriod"/>
            </a:pPr>
            <a:r>
              <a:rPr lang="de-DE" sz="2500" dirty="0"/>
              <a:t>Dokumentation beim Einsatz digitaler Werkzeuge</a:t>
            </a:r>
          </a:p>
          <a:p>
            <a:pPr marL="514350" indent="-514350">
              <a:buClr>
                <a:srgbClr val="327A86"/>
              </a:buClr>
              <a:buAutoNum type="arabicPeriod"/>
            </a:pPr>
            <a:r>
              <a:rPr lang="de-DE" sz="2500" dirty="0" smtClean="0"/>
              <a:t>Gründe für den Einsatz digitaler Werkzeuge</a:t>
            </a:r>
          </a:p>
          <a:p>
            <a:pPr marL="514350" indent="-514350">
              <a:buClr>
                <a:srgbClr val="327A86"/>
              </a:buClr>
              <a:buAutoNum type="arabicPeriod"/>
            </a:pPr>
            <a:r>
              <a:rPr lang="de-DE" sz="2500" dirty="0" smtClean="0"/>
              <a:t>Abschluss</a:t>
            </a:r>
          </a:p>
        </p:txBody>
      </p:sp>
    </p:spTree>
    <p:extLst>
      <p:ext uri="{BB962C8B-B14F-4D97-AF65-F5344CB8AC3E}">
        <p14:creationId xmlns:p14="http://schemas.microsoft.com/office/powerpoint/2010/main" val="1548392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4572000" y="1287060"/>
            <a:ext cx="3696903" cy="235796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2" name="Titel 1"/>
          <p:cNvSpPr>
            <a:spLocks noGrp="1"/>
          </p:cNvSpPr>
          <p:nvPr>
            <p:ph type="title"/>
          </p:nvPr>
        </p:nvSpPr>
        <p:spPr/>
        <p:txBody>
          <a:bodyPr>
            <a:normAutofit/>
          </a:bodyPr>
          <a:lstStyle/>
          <a:p>
            <a:r>
              <a:rPr lang="de-DE" sz="2500" dirty="0"/>
              <a:t>Eine </a:t>
            </a:r>
            <a:r>
              <a:rPr lang="de-DE" sz="2500" dirty="0" smtClean="0"/>
              <a:t>„gute</a:t>
            </a:r>
            <a:r>
              <a:rPr lang="de-DE" sz="2500" dirty="0"/>
              <a:t>“ Prüfungsaufgabe mit GTR/CAS?</a:t>
            </a:r>
          </a:p>
        </p:txBody>
      </p:sp>
      <p:graphicFrame>
        <p:nvGraphicFramePr>
          <p:cNvPr id="5" name="Object 6"/>
          <p:cNvGraphicFramePr>
            <a:graphicFrameLocks noChangeAspect="1"/>
          </p:cNvGraphicFramePr>
          <p:nvPr>
            <p:extLst/>
          </p:nvPr>
        </p:nvGraphicFramePr>
        <p:xfrm>
          <a:off x="5100552" y="1826300"/>
          <a:ext cx="1647825" cy="896938"/>
        </p:xfrm>
        <a:graphic>
          <a:graphicData uri="http://schemas.openxmlformats.org/presentationml/2006/ole">
            <mc:AlternateContent xmlns:mc="http://schemas.openxmlformats.org/markup-compatibility/2006">
              <mc:Choice xmlns:v="urn:schemas-microsoft-com:vml" Requires="v">
                <p:oleObj spid="_x0000_s1102" name="Formel" r:id="rId4" imgW="863280" imgH="469800" progId="Equation.3">
                  <p:embed/>
                </p:oleObj>
              </mc:Choice>
              <mc:Fallback>
                <p:oleObj name="Formel" r:id="rId4" imgW="863280" imgH="4698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0552" y="1826300"/>
                        <a:ext cx="1647825" cy="8969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7" name="Rectangle 9"/>
          <p:cNvSpPr>
            <a:spLocks noChangeArrowheads="1"/>
          </p:cNvSpPr>
          <p:nvPr/>
        </p:nvSpPr>
        <p:spPr bwMode="auto">
          <a:xfrm>
            <a:off x="5004048" y="2759216"/>
            <a:ext cx="1194301" cy="369332"/>
          </a:xfrm>
          <a:prstGeom prst="rect">
            <a:avLst/>
          </a:prstGeom>
          <a:noFill/>
          <a:ln w="9525">
            <a:noFill/>
            <a:miter lim="800000"/>
            <a:headEnd/>
            <a:tailEnd/>
          </a:ln>
        </p:spPr>
        <p:txBody>
          <a:bodyPr wrap="none">
            <a:spAutoFit/>
          </a:bodyPr>
          <a:lstStyle/>
          <a:p>
            <a:pPr>
              <a:spcBef>
                <a:spcPct val="50000"/>
              </a:spcBef>
            </a:pPr>
            <a:r>
              <a:rPr lang="de-DE" b="1" dirty="0"/>
              <a:t>Begründe!</a:t>
            </a:r>
          </a:p>
        </p:txBody>
      </p:sp>
      <p:sp>
        <p:nvSpPr>
          <p:cNvPr id="11" name="Textfeld 10"/>
          <p:cNvSpPr txBox="1"/>
          <p:nvPr/>
        </p:nvSpPr>
        <p:spPr>
          <a:xfrm>
            <a:off x="4644008" y="3284984"/>
            <a:ext cx="3143272" cy="276999"/>
          </a:xfrm>
          <a:prstGeom prst="rect">
            <a:avLst/>
          </a:prstGeom>
          <a:noFill/>
        </p:spPr>
        <p:txBody>
          <a:bodyPr wrap="square" rtlCol="0">
            <a:spAutoFit/>
          </a:bodyPr>
          <a:lstStyle/>
          <a:p>
            <a:r>
              <a:rPr lang="de-DE" sz="1200" dirty="0"/>
              <a:t>(</a:t>
            </a:r>
            <a:r>
              <a:rPr lang="de-DE" sz="1200" dirty="0" err="1"/>
              <a:t>Greefrath</a:t>
            </a:r>
            <a:r>
              <a:rPr lang="de-DE" sz="1200" dirty="0"/>
              <a:t>, </a:t>
            </a:r>
            <a:r>
              <a:rPr lang="de-DE" sz="1200" dirty="0" err="1"/>
              <a:t>Leuders</a:t>
            </a:r>
            <a:r>
              <a:rPr lang="de-DE" sz="1200" dirty="0"/>
              <a:t>, </a:t>
            </a:r>
            <a:r>
              <a:rPr lang="de-DE" sz="1200" dirty="0" err="1"/>
              <a:t>Pallack</a:t>
            </a:r>
            <a:r>
              <a:rPr lang="de-DE" sz="1200" dirty="0"/>
              <a:t> 2008)</a:t>
            </a:r>
          </a:p>
        </p:txBody>
      </p:sp>
      <p:sp>
        <p:nvSpPr>
          <p:cNvPr id="12" name="Text Box 3"/>
          <p:cNvSpPr txBox="1">
            <a:spLocks noChangeArrowheads="1"/>
          </p:cNvSpPr>
          <p:nvPr/>
        </p:nvSpPr>
        <p:spPr bwMode="auto">
          <a:xfrm>
            <a:off x="4644008" y="1380937"/>
            <a:ext cx="3581400" cy="1723549"/>
          </a:xfrm>
          <a:prstGeom prst="rect">
            <a:avLst/>
          </a:prstGeom>
          <a:noFill/>
          <a:ln w="9525">
            <a:noFill/>
            <a:miter lim="800000"/>
            <a:headEnd/>
            <a:tailEnd/>
          </a:ln>
        </p:spPr>
        <p:txBody>
          <a:bodyPr>
            <a:spAutoFit/>
          </a:bodyPr>
          <a:lstStyle/>
          <a:p>
            <a:pPr>
              <a:spcBef>
                <a:spcPct val="50000"/>
              </a:spcBef>
            </a:pPr>
            <a:r>
              <a:rPr lang="de-DE" sz="2000" dirty="0"/>
              <a:t>Finde eine Funktion, für die gilt</a:t>
            </a:r>
            <a:r>
              <a:rPr lang="de-DE" sz="2000" dirty="0" smtClean="0"/>
              <a:t>:</a:t>
            </a:r>
            <a:endParaRPr lang="de-DE" sz="2000" dirty="0"/>
          </a:p>
          <a:p>
            <a:pPr>
              <a:spcBef>
                <a:spcPct val="50000"/>
              </a:spcBef>
            </a:pPr>
            <a:r>
              <a:rPr lang="de-DE" sz="2200" dirty="0"/>
              <a:t>      </a:t>
            </a:r>
          </a:p>
          <a:p>
            <a:pPr>
              <a:spcBef>
                <a:spcPct val="50000"/>
              </a:spcBef>
            </a:pPr>
            <a:endParaRPr lang="de-DE" sz="2200" dirty="0"/>
          </a:p>
        </p:txBody>
      </p:sp>
      <p:grpSp>
        <p:nvGrpSpPr>
          <p:cNvPr id="4" name="Gruppierung 3"/>
          <p:cNvGrpSpPr/>
          <p:nvPr/>
        </p:nvGrpSpPr>
        <p:grpSpPr>
          <a:xfrm>
            <a:off x="-229594" y="1287062"/>
            <a:ext cx="3937498" cy="1133826"/>
            <a:chOff x="-229594" y="1287062"/>
            <a:chExt cx="3937498" cy="1133826"/>
          </a:xfrm>
        </p:grpSpPr>
        <p:sp>
          <p:nvSpPr>
            <p:cNvPr id="15" name="Rechteck 14"/>
            <p:cNvSpPr/>
            <p:nvPr/>
          </p:nvSpPr>
          <p:spPr bwMode="auto">
            <a:xfrm>
              <a:off x="-229594" y="1287062"/>
              <a:ext cx="3937498" cy="113382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10" name="Rectangle 5"/>
            <p:cNvSpPr txBox="1">
              <a:spLocks noChangeArrowheads="1"/>
            </p:cNvSpPr>
            <p:nvPr/>
          </p:nvSpPr>
          <p:spPr bwMode="auto">
            <a:xfrm>
              <a:off x="323528" y="1467635"/>
              <a:ext cx="3203489" cy="80923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6"/>
                </a:buBlip>
                <a:defRPr sz="1200">
                  <a:solidFill>
                    <a:schemeClr val="tx1"/>
                  </a:solidFill>
                  <a:latin typeface="+mn-lt"/>
                  <a:ea typeface="+mn-ea"/>
                </a:defRPr>
              </a:lvl6pPr>
              <a:lvl7pPr marL="2971800" indent="-228600" algn="l" rtl="0" fontAlgn="base">
                <a:spcBef>
                  <a:spcPct val="20000"/>
                </a:spcBef>
                <a:spcAft>
                  <a:spcPct val="0"/>
                </a:spcAft>
                <a:buBlip>
                  <a:blip r:embed="rId7"/>
                </a:buBlip>
                <a:defRPr sz="1200">
                  <a:solidFill>
                    <a:schemeClr val="tx1"/>
                  </a:solidFill>
                  <a:latin typeface="+mn-lt"/>
                  <a:ea typeface="+mn-ea"/>
                </a:defRPr>
              </a:lvl7pPr>
              <a:lvl8pPr marL="3429000" indent="-228600" algn="l" rtl="0" fontAlgn="base">
                <a:spcBef>
                  <a:spcPct val="20000"/>
                </a:spcBef>
                <a:spcAft>
                  <a:spcPct val="0"/>
                </a:spcAft>
                <a:buBlip>
                  <a:blip r:embed="rId7"/>
                </a:buBlip>
                <a:defRPr sz="1200">
                  <a:solidFill>
                    <a:schemeClr val="tx1"/>
                  </a:solidFill>
                  <a:latin typeface="+mn-lt"/>
                  <a:ea typeface="+mn-ea"/>
                </a:defRPr>
              </a:lvl8pPr>
              <a:lvl9pPr marL="3886200" indent="-228600" algn="l" rtl="0" fontAlgn="base">
                <a:spcBef>
                  <a:spcPct val="20000"/>
                </a:spcBef>
                <a:spcAft>
                  <a:spcPct val="0"/>
                </a:spcAft>
                <a:buBlip>
                  <a:blip r:embed="rId7"/>
                </a:buBlip>
                <a:defRPr sz="1200">
                  <a:solidFill>
                    <a:schemeClr val="tx1"/>
                  </a:solidFill>
                  <a:latin typeface="+mn-lt"/>
                  <a:ea typeface="+mn-ea"/>
                </a:defRPr>
              </a:lvl9pPr>
            </a:lstStyle>
            <a:p>
              <a:pPr marL="12700" indent="-12700" eaLnBrk="1" hangingPunct="1">
                <a:buFontTx/>
                <a:buNone/>
              </a:pPr>
              <a:r>
                <a:rPr lang="de-DE" sz="2200" kern="0" dirty="0" smtClean="0"/>
                <a:t>Welche Kompetenzen überprüft </a:t>
              </a:r>
              <a:r>
                <a:rPr lang="de-DE" sz="2200" kern="0" dirty="0"/>
                <a:t>diese Aufgabe?</a:t>
              </a:r>
            </a:p>
          </p:txBody>
        </p:sp>
      </p:grpSp>
    </p:spTree>
    <p:extLst>
      <p:ext uri="{BB962C8B-B14F-4D97-AF65-F5344CB8AC3E}">
        <p14:creationId xmlns:p14="http://schemas.microsoft.com/office/powerpoint/2010/main" val="790217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Eine </a:t>
            </a:r>
            <a:r>
              <a:rPr lang="de-DE" sz="2500" dirty="0" smtClean="0"/>
              <a:t>„gute</a:t>
            </a:r>
            <a:r>
              <a:rPr lang="de-DE" sz="2500" dirty="0"/>
              <a:t>“ Prüfungsaufgabe mit GTR/CAS?</a:t>
            </a:r>
          </a:p>
        </p:txBody>
      </p:sp>
      <p:sp>
        <p:nvSpPr>
          <p:cNvPr id="6" name="Rectangle 7"/>
          <p:cNvSpPr>
            <a:spLocks noChangeArrowheads="1"/>
          </p:cNvSpPr>
          <p:nvPr/>
        </p:nvSpPr>
        <p:spPr bwMode="auto">
          <a:xfrm>
            <a:off x="245647" y="5948193"/>
            <a:ext cx="6451055" cy="936625"/>
          </a:xfrm>
          <a:prstGeom prst="rect">
            <a:avLst/>
          </a:prstGeom>
          <a:noFill/>
          <a:ln w="9525">
            <a:noFill/>
            <a:miter lim="800000"/>
            <a:headEnd/>
            <a:tailEnd/>
          </a:ln>
        </p:spPr>
        <p:txBody>
          <a:bodyPr/>
          <a:lstStyle/>
          <a:p>
            <a:pPr marL="342900" indent="-342900">
              <a:spcBef>
                <a:spcPct val="20000"/>
              </a:spcBef>
            </a:pPr>
            <a:r>
              <a:rPr lang="de-DE" sz="1600" dirty="0"/>
              <a:t>mit Rechner: Werkzeugkompetenzen </a:t>
            </a:r>
          </a:p>
          <a:p>
            <a:pPr marL="342900" indent="-342900">
              <a:spcBef>
                <a:spcPct val="20000"/>
              </a:spcBef>
            </a:pPr>
            <a:r>
              <a:rPr lang="de-DE" sz="1600" dirty="0"/>
              <a:t>ohne Rechner: inhaltliche Kompetenzen</a:t>
            </a:r>
          </a:p>
          <a:p>
            <a:pPr marL="342900" indent="-342900">
              <a:spcBef>
                <a:spcPct val="20000"/>
              </a:spcBef>
            </a:pPr>
            <a:r>
              <a:rPr lang="de-DE" sz="1600" dirty="0"/>
              <a:t>	</a:t>
            </a:r>
          </a:p>
        </p:txBody>
      </p:sp>
      <p:pic>
        <p:nvPicPr>
          <p:cNvPr id="8" name="Picture 12"/>
          <p:cNvPicPr>
            <a:picLocks noChangeAspect="1" noChangeArrowheads="1"/>
          </p:cNvPicPr>
          <p:nvPr/>
        </p:nvPicPr>
        <p:blipFill>
          <a:blip r:embed="rId4" cstate="print"/>
          <a:srcRect/>
          <a:stretch>
            <a:fillRect/>
          </a:stretch>
        </p:blipFill>
        <p:spPr bwMode="auto">
          <a:xfrm>
            <a:off x="5332583" y="3887980"/>
            <a:ext cx="1358900" cy="2017712"/>
          </a:xfrm>
          <a:prstGeom prst="rect">
            <a:avLst/>
          </a:prstGeom>
          <a:noFill/>
          <a:ln w="9525">
            <a:noFill/>
            <a:miter lim="800000"/>
            <a:headEnd/>
            <a:tailEnd/>
          </a:ln>
        </p:spPr>
      </p:pic>
      <p:pic>
        <p:nvPicPr>
          <p:cNvPr id="9" name="Bild 1" descr="Parabel Integral Screensho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3923912"/>
            <a:ext cx="3421754" cy="1868228"/>
          </a:xfrm>
          <a:prstGeom prst="rect">
            <a:avLst/>
          </a:prstGeom>
        </p:spPr>
      </p:pic>
      <p:sp>
        <p:nvSpPr>
          <p:cNvPr id="10" name="AutoShape 13"/>
          <p:cNvSpPr>
            <a:spLocks noChangeArrowheads="1"/>
          </p:cNvSpPr>
          <p:nvPr/>
        </p:nvSpPr>
        <p:spPr bwMode="auto">
          <a:xfrm>
            <a:off x="6701922" y="4862096"/>
            <a:ext cx="2017712" cy="1152525"/>
          </a:xfrm>
          <a:prstGeom prst="wedgeEllipseCallout">
            <a:avLst>
              <a:gd name="adj1" fmla="val -71009"/>
              <a:gd name="adj2" fmla="val -25620"/>
            </a:avLst>
          </a:prstGeom>
          <a:solidFill>
            <a:schemeClr val="accent6">
              <a:lumMod val="20000"/>
              <a:lumOff val="80000"/>
            </a:schemeClr>
          </a:solidFill>
          <a:ln w="9525">
            <a:solidFill>
              <a:schemeClr val="tx1"/>
            </a:solidFill>
            <a:miter lim="800000"/>
            <a:headEnd/>
            <a:tailEnd/>
          </a:ln>
        </p:spPr>
        <p:txBody>
          <a:bodyPr/>
          <a:lstStyle/>
          <a:p>
            <a:pPr algn="ctr"/>
            <a:r>
              <a:rPr lang="de-DE" sz="1800" b="1" dirty="0"/>
              <a:t>Idee:</a:t>
            </a:r>
            <a:r>
              <a:rPr lang="de-DE" sz="1800" dirty="0"/>
              <a:t> Symmetrie (?)</a:t>
            </a:r>
          </a:p>
        </p:txBody>
      </p:sp>
      <p:sp>
        <p:nvSpPr>
          <p:cNvPr id="19" name="Rechteck 18"/>
          <p:cNvSpPr/>
          <p:nvPr/>
        </p:nvSpPr>
        <p:spPr bwMode="auto">
          <a:xfrm>
            <a:off x="4572000" y="1287060"/>
            <a:ext cx="3696903" cy="235796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graphicFrame>
        <p:nvGraphicFramePr>
          <p:cNvPr id="20" name="Object 6"/>
          <p:cNvGraphicFramePr>
            <a:graphicFrameLocks noChangeAspect="1"/>
          </p:cNvGraphicFramePr>
          <p:nvPr>
            <p:extLst/>
          </p:nvPr>
        </p:nvGraphicFramePr>
        <p:xfrm>
          <a:off x="5100552" y="1826300"/>
          <a:ext cx="1647825" cy="896938"/>
        </p:xfrm>
        <a:graphic>
          <a:graphicData uri="http://schemas.openxmlformats.org/presentationml/2006/ole">
            <mc:AlternateContent xmlns:mc="http://schemas.openxmlformats.org/markup-compatibility/2006">
              <mc:Choice xmlns:v="urn:schemas-microsoft-com:vml" Requires="v">
                <p:oleObj spid="_x0000_s2127" name="Formel" r:id="rId6" imgW="863280" imgH="469800" progId="Equation.3">
                  <p:embed/>
                </p:oleObj>
              </mc:Choice>
              <mc:Fallback>
                <p:oleObj name="Formel" r:id="rId6" imgW="863280" imgH="469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0552" y="1826300"/>
                        <a:ext cx="1647825" cy="896938"/>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21" name="Rectangle 9"/>
          <p:cNvSpPr>
            <a:spLocks noChangeArrowheads="1"/>
          </p:cNvSpPr>
          <p:nvPr/>
        </p:nvSpPr>
        <p:spPr bwMode="auto">
          <a:xfrm>
            <a:off x="5004048" y="2759216"/>
            <a:ext cx="1194301" cy="369332"/>
          </a:xfrm>
          <a:prstGeom prst="rect">
            <a:avLst/>
          </a:prstGeom>
          <a:noFill/>
          <a:ln w="9525">
            <a:noFill/>
            <a:miter lim="800000"/>
            <a:headEnd/>
            <a:tailEnd/>
          </a:ln>
        </p:spPr>
        <p:txBody>
          <a:bodyPr wrap="none">
            <a:spAutoFit/>
          </a:bodyPr>
          <a:lstStyle/>
          <a:p>
            <a:pPr>
              <a:spcBef>
                <a:spcPct val="50000"/>
              </a:spcBef>
            </a:pPr>
            <a:r>
              <a:rPr lang="de-DE" b="1" dirty="0"/>
              <a:t>Begründe!</a:t>
            </a:r>
          </a:p>
        </p:txBody>
      </p:sp>
      <p:sp>
        <p:nvSpPr>
          <p:cNvPr id="22" name="Textfeld 21"/>
          <p:cNvSpPr txBox="1"/>
          <p:nvPr/>
        </p:nvSpPr>
        <p:spPr>
          <a:xfrm>
            <a:off x="4644008" y="3284984"/>
            <a:ext cx="3143272" cy="276999"/>
          </a:xfrm>
          <a:prstGeom prst="rect">
            <a:avLst/>
          </a:prstGeom>
          <a:noFill/>
        </p:spPr>
        <p:txBody>
          <a:bodyPr wrap="square" rtlCol="0">
            <a:spAutoFit/>
          </a:bodyPr>
          <a:lstStyle/>
          <a:p>
            <a:r>
              <a:rPr lang="de-DE" sz="1200" dirty="0"/>
              <a:t>(</a:t>
            </a:r>
            <a:r>
              <a:rPr lang="de-DE" sz="1200" dirty="0" err="1"/>
              <a:t>Greefrath</a:t>
            </a:r>
            <a:r>
              <a:rPr lang="de-DE" sz="1200" dirty="0"/>
              <a:t>, </a:t>
            </a:r>
            <a:r>
              <a:rPr lang="de-DE" sz="1200" dirty="0" err="1"/>
              <a:t>Leuders</a:t>
            </a:r>
            <a:r>
              <a:rPr lang="de-DE" sz="1200" dirty="0"/>
              <a:t>, </a:t>
            </a:r>
            <a:r>
              <a:rPr lang="de-DE" sz="1200" dirty="0" err="1"/>
              <a:t>Pallack</a:t>
            </a:r>
            <a:r>
              <a:rPr lang="de-DE" sz="1200" dirty="0"/>
              <a:t> 2008)</a:t>
            </a:r>
          </a:p>
        </p:txBody>
      </p:sp>
      <p:sp>
        <p:nvSpPr>
          <p:cNvPr id="23" name="Text Box 3"/>
          <p:cNvSpPr txBox="1">
            <a:spLocks noChangeArrowheads="1"/>
          </p:cNvSpPr>
          <p:nvPr/>
        </p:nvSpPr>
        <p:spPr bwMode="auto">
          <a:xfrm>
            <a:off x="4644008" y="1380937"/>
            <a:ext cx="3581400" cy="1815882"/>
          </a:xfrm>
          <a:prstGeom prst="rect">
            <a:avLst/>
          </a:prstGeom>
          <a:noFill/>
          <a:ln w="9525">
            <a:noFill/>
            <a:miter lim="800000"/>
            <a:headEnd/>
            <a:tailEnd/>
          </a:ln>
        </p:spPr>
        <p:txBody>
          <a:bodyPr>
            <a:spAutoFit/>
          </a:bodyPr>
          <a:lstStyle/>
          <a:p>
            <a:pPr>
              <a:spcBef>
                <a:spcPct val="50000"/>
              </a:spcBef>
            </a:pPr>
            <a:r>
              <a:rPr lang="de-DE" sz="2000" dirty="0"/>
              <a:t>Finde eine Funktion, für die gilt:</a:t>
            </a:r>
          </a:p>
          <a:p>
            <a:pPr>
              <a:spcBef>
                <a:spcPct val="50000"/>
              </a:spcBef>
            </a:pPr>
            <a:endParaRPr lang="de-DE" dirty="0"/>
          </a:p>
          <a:p>
            <a:pPr>
              <a:spcBef>
                <a:spcPct val="50000"/>
              </a:spcBef>
            </a:pPr>
            <a:endParaRPr lang="de-DE" dirty="0"/>
          </a:p>
        </p:txBody>
      </p:sp>
      <p:grpSp>
        <p:nvGrpSpPr>
          <p:cNvPr id="24" name="Gruppierung 23"/>
          <p:cNvGrpSpPr/>
          <p:nvPr/>
        </p:nvGrpSpPr>
        <p:grpSpPr>
          <a:xfrm>
            <a:off x="-229594" y="1287062"/>
            <a:ext cx="3937498" cy="1133826"/>
            <a:chOff x="-229594" y="1287062"/>
            <a:chExt cx="3937498" cy="1133826"/>
          </a:xfrm>
        </p:grpSpPr>
        <p:sp>
          <p:nvSpPr>
            <p:cNvPr id="25" name="Rechteck 24"/>
            <p:cNvSpPr/>
            <p:nvPr/>
          </p:nvSpPr>
          <p:spPr bwMode="auto">
            <a:xfrm>
              <a:off x="-229594" y="1287062"/>
              <a:ext cx="3937498" cy="113382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26" name="Rectangle 5"/>
            <p:cNvSpPr txBox="1">
              <a:spLocks noChangeArrowheads="1"/>
            </p:cNvSpPr>
            <p:nvPr/>
          </p:nvSpPr>
          <p:spPr bwMode="auto">
            <a:xfrm>
              <a:off x="323528" y="1467635"/>
              <a:ext cx="3203489" cy="80923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8"/>
                </a:buBlip>
                <a:defRPr sz="1200">
                  <a:solidFill>
                    <a:schemeClr val="tx1"/>
                  </a:solidFill>
                  <a:latin typeface="+mn-lt"/>
                  <a:ea typeface="+mn-ea"/>
                </a:defRPr>
              </a:lvl6pPr>
              <a:lvl7pPr marL="2971800" indent="-228600" algn="l" rtl="0" fontAlgn="base">
                <a:spcBef>
                  <a:spcPct val="20000"/>
                </a:spcBef>
                <a:spcAft>
                  <a:spcPct val="0"/>
                </a:spcAft>
                <a:buBlip>
                  <a:blip r:embed="rId9"/>
                </a:buBlip>
                <a:defRPr sz="1200">
                  <a:solidFill>
                    <a:schemeClr val="tx1"/>
                  </a:solidFill>
                  <a:latin typeface="+mn-lt"/>
                  <a:ea typeface="+mn-ea"/>
                </a:defRPr>
              </a:lvl7pPr>
              <a:lvl8pPr marL="3429000" indent="-228600" algn="l" rtl="0" fontAlgn="base">
                <a:spcBef>
                  <a:spcPct val="20000"/>
                </a:spcBef>
                <a:spcAft>
                  <a:spcPct val="0"/>
                </a:spcAft>
                <a:buBlip>
                  <a:blip r:embed="rId9"/>
                </a:buBlip>
                <a:defRPr sz="1200">
                  <a:solidFill>
                    <a:schemeClr val="tx1"/>
                  </a:solidFill>
                  <a:latin typeface="+mn-lt"/>
                  <a:ea typeface="+mn-ea"/>
                </a:defRPr>
              </a:lvl8pPr>
              <a:lvl9pPr marL="3886200" indent="-228600" algn="l" rtl="0" fontAlgn="base">
                <a:spcBef>
                  <a:spcPct val="20000"/>
                </a:spcBef>
                <a:spcAft>
                  <a:spcPct val="0"/>
                </a:spcAft>
                <a:buBlip>
                  <a:blip r:embed="rId9"/>
                </a:buBlip>
                <a:defRPr sz="1200">
                  <a:solidFill>
                    <a:schemeClr val="tx1"/>
                  </a:solidFill>
                  <a:latin typeface="+mn-lt"/>
                  <a:ea typeface="+mn-ea"/>
                </a:defRPr>
              </a:lvl9pPr>
            </a:lstStyle>
            <a:p>
              <a:pPr marL="12700" indent="-12700" eaLnBrk="1" hangingPunct="1">
                <a:buFontTx/>
                <a:buNone/>
              </a:pPr>
              <a:r>
                <a:rPr lang="de-DE" sz="2200" kern="0" dirty="0" smtClean="0"/>
                <a:t>Welche Kompetenzen überprüft </a:t>
              </a:r>
              <a:r>
                <a:rPr lang="de-DE" sz="2200" kern="0" dirty="0"/>
                <a:t>diese Aufgabe?</a:t>
              </a:r>
            </a:p>
          </p:txBody>
        </p:sp>
      </p:grpSp>
    </p:spTree>
    <p:extLst>
      <p:ext uri="{BB962C8B-B14F-4D97-AF65-F5344CB8AC3E}">
        <p14:creationId xmlns:p14="http://schemas.microsoft.com/office/powerpoint/2010/main" val="152586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latin typeface="Calibri" panose="020F0502020204030204" pitchFamily="34" charset="0"/>
              </a:rPr>
              <a:t>Digitale Werkzeuge in Prüfungen</a:t>
            </a:r>
            <a:endParaRPr lang="de-DE" sz="2500" dirty="0"/>
          </a:p>
        </p:txBody>
      </p:sp>
      <p:sp>
        <p:nvSpPr>
          <p:cNvPr id="3" name="Inhaltsplatzhalter 2"/>
          <p:cNvSpPr txBox="1">
            <a:spLocks/>
          </p:cNvSpPr>
          <p:nvPr/>
        </p:nvSpPr>
        <p:spPr>
          <a:xfrm>
            <a:off x="323528" y="1124744"/>
            <a:ext cx="8229600" cy="4525963"/>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eaLnBrk="1" hangingPunct="1">
              <a:buClr>
                <a:schemeClr val="tx2"/>
              </a:buClr>
            </a:pPr>
            <a:r>
              <a:rPr lang="de-DE" kern="0" dirty="0"/>
              <a:t>Potential</a:t>
            </a:r>
            <a:r>
              <a:rPr lang="de-DE" sz="3600" kern="0" dirty="0"/>
              <a:t/>
            </a:r>
            <a:br>
              <a:rPr lang="de-DE" sz="3600" kern="0" dirty="0"/>
            </a:br>
            <a:r>
              <a:rPr lang="de-DE" sz="2000" kern="0" dirty="0"/>
              <a:t>Computerwerkzeuge können ein </a:t>
            </a:r>
            <a:r>
              <a:rPr lang="de-DE" sz="2000" u="sng" kern="0" dirty="0"/>
              <a:t>Katalysator</a:t>
            </a:r>
            <a:r>
              <a:rPr lang="de-DE" sz="2000" kern="0" dirty="0"/>
              <a:t> sein, bestehende Prüfungsformen durch weitere eher prozessorientierte zu </a:t>
            </a:r>
            <a:r>
              <a:rPr lang="de-DE" sz="2000" kern="0" dirty="0" smtClean="0"/>
              <a:t>ergänzen. </a:t>
            </a:r>
            <a:r>
              <a:rPr lang="de-DE" sz="2000" kern="0" dirty="0"/>
              <a:t/>
            </a:r>
            <a:br>
              <a:rPr lang="de-DE" sz="2000" kern="0" dirty="0"/>
            </a:br>
            <a:r>
              <a:rPr lang="de-DE" sz="1200" kern="0" dirty="0"/>
              <a:t>[Weigand &amp; </a:t>
            </a:r>
            <a:r>
              <a:rPr lang="de-DE" sz="1200" kern="0" dirty="0" err="1"/>
              <a:t>Weth</a:t>
            </a:r>
            <a:r>
              <a:rPr lang="de-DE" sz="1200" kern="0" dirty="0"/>
              <a:t> 2002, S. </a:t>
            </a:r>
            <a:r>
              <a:rPr lang="de-DE" sz="1200" kern="0" dirty="0" smtClean="0"/>
              <a:t>38]</a:t>
            </a:r>
            <a:endParaRPr lang="de-DE" sz="1200" kern="0" dirty="0"/>
          </a:p>
          <a:p>
            <a:pPr eaLnBrk="1" hangingPunct="1">
              <a:buClr>
                <a:schemeClr val="tx2"/>
              </a:buClr>
            </a:pPr>
            <a:r>
              <a:rPr lang="de-DE" kern="0" dirty="0"/>
              <a:t>Arten der Prüfungsaufgaben</a:t>
            </a:r>
            <a:br>
              <a:rPr lang="de-DE" kern="0" dirty="0"/>
            </a:br>
            <a:r>
              <a:rPr lang="de-DE" sz="2000" kern="0" dirty="0"/>
              <a:t>Zur Zeit werden (fast) nur Aufgaben in Klassenarbeiten mit CAS verwendet, die auch ohne CAS (aber mit GTR bzw. WTR) möglich </a:t>
            </a:r>
            <a:r>
              <a:rPr lang="de-DE" sz="2000" kern="0" dirty="0" smtClean="0"/>
              <a:t>wären. </a:t>
            </a:r>
            <a:r>
              <a:rPr lang="de-DE" sz="2000" kern="0" dirty="0"/>
              <a:t/>
            </a:r>
            <a:br>
              <a:rPr lang="de-DE" sz="2000" kern="0" dirty="0"/>
            </a:br>
            <a:r>
              <a:rPr lang="de-DE" sz="1200" kern="0" dirty="0"/>
              <a:t>[Weigand 2006, S. 102]</a:t>
            </a:r>
          </a:p>
          <a:p>
            <a:pPr eaLnBrk="1" hangingPunct="1">
              <a:buClr>
                <a:schemeClr val="tx2"/>
              </a:buClr>
            </a:pPr>
            <a:r>
              <a:rPr lang="de-DE" kern="0" dirty="0"/>
              <a:t>Erfahrungsabhängig </a:t>
            </a:r>
            <a:r>
              <a:rPr lang="de-DE" sz="2800" kern="0" dirty="0"/>
              <a:t/>
            </a:r>
            <a:br>
              <a:rPr lang="de-DE" sz="2800" kern="0" dirty="0"/>
            </a:br>
            <a:r>
              <a:rPr lang="de-DE" sz="2000" kern="0" dirty="0" smtClean="0"/>
              <a:t>90 % </a:t>
            </a:r>
            <a:r>
              <a:rPr lang="de-DE" sz="2000" kern="0" dirty="0"/>
              <a:t>der Lehrer/innen mit (Taschen-)Computererfahrung würden sie unbedingt auch in Prüfungen </a:t>
            </a:r>
            <a:r>
              <a:rPr lang="de-DE" sz="2000" kern="0" dirty="0" smtClean="0"/>
              <a:t>einsetzen. </a:t>
            </a:r>
            <a:r>
              <a:rPr lang="de-DE" sz="2000" kern="0" dirty="0"/>
              <a:t/>
            </a:r>
            <a:br>
              <a:rPr lang="de-DE" sz="2000" kern="0" dirty="0"/>
            </a:br>
            <a:r>
              <a:rPr lang="de-DE" sz="1200" kern="0" dirty="0"/>
              <a:t>(Bayern, 26 Klassen, TC) [Bichler, 2007]</a:t>
            </a:r>
          </a:p>
        </p:txBody>
      </p:sp>
    </p:spTree>
    <p:extLst>
      <p:ext uri="{BB962C8B-B14F-4D97-AF65-F5344CB8AC3E}">
        <p14:creationId xmlns:p14="http://schemas.microsoft.com/office/powerpoint/2010/main" val="837213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6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6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8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500" dirty="0"/>
              <a:t>Welche </a:t>
            </a:r>
            <a:r>
              <a:rPr lang="de-DE" sz="2500" dirty="0" err="1"/>
              <a:t>hilfsmittelfreien</a:t>
            </a:r>
            <a:r>
              <a:rPr lang="de-DE" sz="2500" dirty="0"/>
              <a:t> Aufgaben sind denkbar?</a:t>
            </a:r>
          </a:p>
        </p:txBody>
      </p:sp>
      <p:sp>
        <p:nvSpPr>
          <p:cNvPr id="3" name="Abgerundete rechteckige Legende 15"/>
          <p:cNvSpPr>
            <a:spLocks noChangeArrowheads="1"/>
          </p:cNvSpPr>
          <p:nvPr/>
        </p:nvSpPr>
        <p:spPr bwMode="auto">
          <a:xfrm>
            <a:off x="899592" y="1592784"/>
            <a:ext cx="2951931" cy="1188144"/>
          </a:xfrm>
          <a:prstGeom prst="wedgeRoundRectCallout">
            <a:avLst>
              <a:gd name="adj1" fmla="val 68773"/>
              <a:gd name="adj2" fmla="val 74454"/>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lgn="ctr" eaLnBrk="0" hangingPunct="0">
              <a:defRPr/>
            </a:pPr>
            <a:r>
              <a:rPr lang="en-GB" sz="2200" dirty="0" err="1">
                <a:solidFill>
                  <a:srgbClr val="2D2015"/>
                </a:solidFill>
                <a:latin typeface="Calibri" charset="0"/>
                <a:cs typeface="Calibri" charset="0"/>
              </a:rPr>
              <a:t>Mit</a:t>
            </a:r>
            <a:r>
              <a:rPr lang="en-GB" sz="2200" dirty="0">
                <a:solidFill>
                  <a:srgbClr val="2D2015"/>
                </a:solidFill>
                <a:latin typeface="Calibri" charset="0"/>
                <a:cs typeface="Calibri" charset="0"/>
              </a:rPr>
              <a:t> </a:t>
            </a:r>
            <a:r>
              <a:rPr lang="en-GB" sz="2200" dirty="0" err="1">
                <a:solidFill>
                  <a:srgbClr val="2D2015"/>
                </a:solidFill>
                <a:latin typeface="Calibri" charset="0"/>
                <a:cs typeface="Calibri" charset="0"/>
              </a:rPr>
              <a:t>Rechnern</a:t>
            </a:r>
            <a:endParaRPr lang="en-GB" sz="2200" dirty="0">
              <a:solidFill>
                <a:srgbClr val="2D2015"/>
              </a:solidFill>
              <a:latin typeface="Calibri" charset="0"/>
              <a:cs typeface="Calibri" charset="0"/>
            </a:endParaRPr>
          </a:p>
          <a:p>
            <a:pPr algn="ctr" eaLnBrk="0" hangingPunct="0">
              <a:defRPr/>
            </a:pPr>
            <a:r>
              <a:rPr lang="en-GB" sz="2200" dirty="0" err="1">
                <a:solidFill>
                  <a:srgbClr val="2D2015"/>
                </a:solidFill>
                <a:latin typeface="Calibri" charset="0"/>
                <a:cs typeface="Calibri" charset="0"/>
              </a:rPr>
              <a:t>wird</a:t>
            </a:r>
            <a:r>
              <a:rPr lang="en-GB" sz="2200" dirty="0">
                <a:solidFill>
                  <a:srgbClr val="2D2015"/>
                </a:solidFill>
                <a:latin typeface="Calibri" charset="0"/>
                <a:cs typeface="Calibri" charset="0"/>
              </a:rPr>
              <a:t> Kopf- und </a:t>
            </a:r>
            <a:r>
              <a:rPr lang="en-GB" sz="2200" dirty="0" err="1">
                <a:solidFill>
                  <a:srgbClr val="2D2015"/>
                </a:solidFill>
                <a:latin typeface="Calibri" charset="0"/>
                <a:cs typeface="Calibri" charset="0"/>
              </a:rPr>
              <a:t>Handrechnen</a:t>
            </a:r>
            <a:r>
              <a:rPr lang="en-GB" sz="2200" dirty="0">
                <a:solidFill>
                  <a:srgbClr val="2D2015"/>
                </a:solidFill>
                <a:latin typeface="Calibri" charset="0"/>
                <a:cs typeface="Calibri" charset="0"/>
              </a:rPr>
              <a:t> </a:t>
            </a:r>
            <a:r>
              <a:rPr lang="en-GB" sz="2200" dirty="0" err="1" smtClean="0">
                <a:solidFill>
                  <a:srgbClr val="2D2015"/>
                </a:solidFill>
                <a:latin typeface="Calibri" charset="0"/>
                <a:cs typeface="Calibri" charset="0"/>
              </a:rPr>
              <a:t>verlernt</a:t>
            </a:r>
            <a:r>
              <a:rPr lang="en-GB" sz="2200" dirty="0" smtClean="0">
                <a:solidFill>
                  <a:srgbClr val="2D2015"/>
                </a:solidFill>
                <a:latin typeface="Calibri" charset="0"/>
                <a:cs typeface="Calibri" charset="0"/>
              </a:rPr>
              <a:t>.</a:t>
            </a:r>
            <a:endParaRPr lang="en-GB" sz="2200" dirty="0">
              <a:solidFill>
                <a:srgbClr val="2D2015"/>
              </a:solidFill>
              <a:latin typeface="Calibri" charset="0"/>
              <a:cs typeface="Calibri" charset="0"/>
            </a:endParaRPr>
          </a:p>
        </p:txBody>
      </p:sp>
      <p:sp>
        <p:nvSpPr>
          <p:cNvPr id="4" name="Abgerundete rechteckige Legende 15"/>
          <p:cNvSpPr>
            <a:spLocks noChangeArrowheads="1"/>
          </p:cNvSpPr>
          <p:nvPr/>
        </p:nvSpPr>
        <p:spPr bwMode="auto">
          <a:xfrm>
            <a:off x="5933765" y="1678797"/>
            <a:ext cx="2723320" cy="1822211"/>
          </a:xfrm>
          <a:prstGeom prst="wedgeRoundRectCallout">
            <a:avLst>
              <a:gd name="adj1" fmla="val -79843"/>
              <a:gd name="adj2" fmla="val 58625"/>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lgn="ctr">
              <a:defRPr/>
            </a:pPr>
            <a:r>
              <a:rPr lang="de-DE" sz="2000" dirty="0">
                <a:solidFill>
                  <a:srgbClr val="2D2015"/>
                </a:solidFill>
                <a:latin typeface="Calibri" charset="0"/>
              </a:rPr>
              <a:t>Rechnerfreie Fertigkeiten können auch beim Rechnereinsatz erworben </a:t>
            </a:r>
            <a:r>
              <a:rPr lang="de-DE" sz="2000" dirty="0" smtClean="0">
                <a:solidFill>
                  <a:srgbClr val="2D2015"/>
                </a:solidFill>
                <a:latin typeface="Calibri" charset="0"/>
              </a:rPr>
              <a:t>werden.</a:t>
            </a:r>
            <a:endParaRPr lang="de-DE" sz="2000" dirty="0">
              <a:solidFill>
                <a:srgbClr val="2D2015"/>
              </a:solidFill>
              <a:latin typeface="Calibri" charset="0"/>
            </a:endParaRPr>
          </a:p>
        </p:txBody>
      </p:sp>
      <p:sp>
        <p:nvSpPr>
          <p:cNvPr id="5" name="Inhaltsplatzhalter 2"/>
          <p:cNvSpPr txBox="1">
            <a:spLocks/>
          </p:cNvSpPr>
          <p:nvPr/>
        </p:nvSpPr>
        <p:spPr>
          <a:xfrm>
            <a:off x="323528" y="4044205"/>
            <a:ext cx="8229600" cy="2337123"/>
          </a:xfrm>
          <a:prstGeom prst="rect">
            <a:avLst/>
          </a:prstGeom>
        </p:spPr>
        <p:txBody>
          <a:bodyPr/>
          <a:lstStyle>
            <a:lvl1pPr marL="342000" indent="-342900" algn="l" rtl="0" fontAlgn="base">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fontAlgn="base">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fontAlgn="base">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fontAlgn="base">
              <a:spcBef>
                <a:spcPct val="20000"/>
              </a:spcBef>
              <a:spcAft>
                <a:spcPct val="0"/>
              </a:spcAft>
              <a:buBlip>
                <a:blip r:embed="rId3"/>
              </a:buBlip>
              <a:defRPr sz="1200">
                <a:solidFill>
                  <a:schemeClr val="tx1"/>
                </a:solidFill>
                <a:latin typeface="+mn-lt"/>
                <a:ea typeface="+mn-ea"/>
              </a:defRPr>
            </a:lvl6pPr>
            <a:lvl7pPr marL="2971800" indent="-228600" algn="l" rtl="0" fontAlgn="base">
              <a:spcBef>
                <a:spcPct val="20000"/>
              </a:spcBef>
              <a:spcAft>
                <a:spcPct val="0"/>
              </a:spcAft>
              <a:buBlip>
                <a:blip r:embed="rId4"/>
              </a:buBlip>
              <a:defRPr sz="1200">
                <a:solidFill>
                  <a:schemeClr val="tx1"/>
                </a:solidFill>
                <a:latin typeface="+mn-lt"/>
                <a:ea typeface="+mn-ea"/>
              </a:defRPr>
            </a:lvl7pPr>
            <a:lvl8pPr marL="3429000" indent="-228600" algn="l" rtl="0" fontAlgn="base">
              <a:spcBef>
                <a:spcPct val="20000"/>
              </a:spcBef>
              <a:spcAft>
                <a:spcPct val="0"/>
              </a:spcAft>
              <a:buBlip>
                <a:blip r:embed="rId4"/>
              </a:buBlip>
              <a:defRPr sz="1200">
                <a:solidFill>
                  <a:schemeClr val="tx1"/>
                </a:solidFill>
                <a:latin typeface="+mn-lt"/>
                <a:ea typeface="+mn-ea"/>
              </a:defRPr>
            </a:lvl8pPr>
            <a:lvl9pPr marL="3886200" indent="-228600" algn="l" rtl="0" fontAlgn="base">
              <a:spcBef>
                <a:spcPct val="20000"/>
              </a:spcBef>
              <a:spcAft>
                <a:spcPct val="0"/>
              </a:spcAft>
              <a:buBlip>
                <a:blip r:embed="rId4"/>
              </a:buBlip>
              <a:defRPr sz="1200">
                <a:solidFill>
                  <a:schemeClr val="tx1"/>
                </a:solidFill>
                <a:latin typeface="+mn-lt"/>
                <a:ea typeface="+mn-ea"/>
              </a:defRPr>
            </a:lvl9pPr>
          </a:lstStyle>
          <a:p>
            <a:pPr eaLnBrk="1" hangingPunct="1">
              <a:buClr>
                <a:schemeClr val="tx2"/>
              </a:buClr>
            </a:pPr>
            <a:r>
              <a:rPr lang="de-DE" sz="2200" kern="0" dirty="0"/>
              <a:t>(nicht schlechte) Kalkül-Aufgaben</a:t>
            </a:r>
          </a:p>
          <a:p>
            <a:pPr eaLnBrk="1" hangingPunct="1">
              <a:buClr>
                <a:schemeClr val="tx2"/>
              </a:buClr>
            </a:pPr>
            <a:r>
              <a:rPr lang="de-DE" sz="2200" kern="0" dirty="0"/>
              <a:t>Begründungsaufgabe</a:t>
            </a:r>
          </a:p>
          <a:p>
            <a:pPr eaLnBrk="1" hangingPunct="1">
              <a:buClr>
                <a:schemeClr val="tx2"/>
              </a:buClr>
            </a:pPr>
            <a:r>
              <a:rPr lang="de-DE" sz="2200" kern="0" dirty="0"/>
              <a:t>Aufgaben zur Begriffsbildung und zum Verständnis (auch MC)</a:t>
            </a:r>
          </a:p>
        </p:txBody>
      </p:sp>
    </p:spTree>
    <p:extLst>
      <p:ext uri="{BB962C8B-B14F-4D97-AF65-F5344CB8AC3E}">
        <p14:creationId xmlns:p14="http://schemas.microsoft.com/office/powerpoint/2010/main" val="112623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17">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3376</Words>
  <Application>Microsoft Macintosh PowerPoint</Application>
  <PresentationFormat>Bildschirmpräsentation (4:3)</PresentationFormat>
  <Paragraphs>365</Paragraphs>
  <Slides>40</Slides>
  <Notes>40</Notes>
  <HiddenSlides>1</HiddenSlides>
  <MMClips>0</MMClips>
  <ScaleCrop>false</ScaleCrop>
  <HeadingPairs>
    <vt:vector size="8" baseType="variant">
      <vt:variant>
        <vt:lpstr>Verwendete Schriftarten</vt:lpstr>
      </vt:variant>
      <vt:variant>
        <vt:i4>4</vt:i4>
      </vt:variant>
      <vt:variant>
        <vt:lpstr>Design</vt:lpstr>
      </vt:variant>
      <vt:variant>
        <vt:i4>2</vt:i4>
      </vt:variant>
      <vt:variant>
        <vt:lpstr>Eingebettete OLE-Server</vt:lpstr>
      </vt:variant>
      <vt:variant>
        <vt:i4>1</vt:i4>
      </vt:variant>
      <vt:variant>
        <vt:lpstr>Folientitel</vt:lpstr>
      </vt:variant>
      <vt:variant>
        <vt:i4>40</vt:i4>
      </vt:variant>
    </vt:vector>
  </HeadingPairs>
  <TitlesOfParts>
    <vt:vector size="47" baseType="lpstr">
      <vt:lpstr>Calibri</vt:lpstr>
      <vt:lpstr>ＭＳ Ｐゴシック</vt:lpstr>
      <vt:lpstr>Wingdings</vt:lpstr>
      <vt:lpstr>Arial</vt:lpstr>
      <vt:lpstr>Folien_DZLM_122016</vt:lpstr>
      <vt:lpstr>FortbildnerFolien</vt:lpstr>
      <vt:lpstr>Formel</vt:lpstr>
      <vt:lpstr>Lehren und Lernen  mit digitalen Werkzeugen (DigWerk)</vt:lpstr>
      <vt:lpstr>PowerPoint-Präsentation</vt:lpstr>
      <vt:lpstr>Reflexion</vt:lpstr>
      <vt:lpstr>Reflexion</vt:lpstr>
      <vt:lpstr>Gliederung</vt:lpstr>
      <vt:lpstr>Eine „gute“ Prüfungsaufgabe mit GTR/CAS?</vt:lpstr>
      <vt:lpstr>Eine „gute“ Prüfungsaufgabe mit GTR/CAS?</vt:lpstr>
      <vt:lpstr>Digitale Werkzeuge in Prüfungen</vt:lpstr>
      <vt:lpstr>Welche hilfsmittelfreien Aufgaben sind denkbar?</vt:lpstr>
      <vt:lpstr>Hilfsmittelfreie Aufgaben: Beispiele</vt:lpstr>
      <vt:lpstr>Hilfsmittelfreie Aufgaben: Beispiele</vt:lpstr>
      <vt:lpstr>Arten von Prüfungsaufgaben</vt:lpstr>
      <vt:lpstr>Potential digitaler Werkzeuge</vt:lpstr>
      <vt:lpstr>GTR in Prüfungssituationen – Analyse von Aufgaben</vt:lpstr>
      <vt:lpstr>Kriterien „gute“ Prüfungsaufgaben mit digitalen Werkzeugen </vt:lpstr>
      <vt:lpstr>Kriterien für „gute“ Prüfungsaufgaben – Beispiel: Abitur</vt:lpstr>
      <vt:lpstr>Arbeitsphase</vt:lpstr>
      <vt:lpstr>Prüfungsaufgaben</vt:lpstr>
      <vt:lpstr>Diskussion „Rechner und Leistungsüberprüfung“</vt:lpstr>
      <vt:lpstr>Gliederung</vt:lpstr>
      <vt:lpstr>Ein Beispiel</vt:lpstr>
      <vt:lpstr>Ein Beispiel</vt:lpstr>
      <vt:lpstr>Curriculare Vorgaben</vt:lpstr>
      <vt:lpstr>Wo kommt Werkzeugsprache vor.... </vt:lpstr>
      <vt:lpstr>Welche Sprache die SchülerInnen nutzen</vt:lpstr>
      <vt:lpstr>Herausforderungen für den Mathematikunterricht</vt:lpstr>
      <vt:lpstr>Kriterien für die Dokumentation im Unterricht</vt:lpstr>
      <vt:lpstr>Dokumentationsvarianten in Lern- und Leistungssituationen</vt:lpstr>
      <vt:lpstr>Dokumentationsvarianten in Lern- und Leistungssituationen</vt:lpstr>
      <vt:lpstr>Kriterien für die Dokumentation</vt:lpstr>
      <vt:lpstr>Kriterien für die Dokumentation</vt:lpstr>
      <vt:lpstr>Erstellung eines schulinternen Konzeptes</vt:lpstr>
      <vt:lpstr>Fazit</vt:lpstr>
      <vt:lpstr>Gliederung</vt:lpstr>
      <vt:lpstr>Handheld-Taschenrechner oder Computer?  </vt:lpstr>
      <vt:lpstr>Gliederung</vt:lpstr>
      <vt:lpstr>Reflexion der gesamten Fortbildung</vt:lpstr>
      <vt:lpstr>Weitere Verabredungen</vt:lpstr>
      <vt:lpstr>… zum Ende kommen!</vt:lpstr>
      <vt:lpstr>Hinweise zu den Lizenzbedingungen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Ein Microsoft Office-Anwender</cp:lastModifiedBy>
  <cp:revision>167</cp:revision>
  <cp:lastPrinted>2017-02-24T09:34:34Z</cp:lastPrinted>
  <dcterms:created xsi:type="dcterms:W3CDTF">2017-02-22T15:31:12Z</dcterms:created>
  <dcterms:modified xsi:type="dcterms:W3CDTF">2017-07-12T09:52:43Z</dcterms:modified>
</cp:coreProperties>
</file>